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65" r:id="rId4"/>
    <p:sldId id="282" r:id="rId5"/>
    <p:sldId id="283" r:id="rId6"/>
    <p:sldId id="287" r:id="rId7"/>
    <p:sldId id="288" r:id="rId8"/>
    <p:sldId id="278" r:id="rId9"/>
    <p:sldId id="268" r:id="rId10"/>
    <p:sldId id="270" r:id="rId11"/>
    <p:sldId id="289" r:id="rId12"/>
    <p:sldId id="291" r:id="rId13"/>
    <p:sldId id="292" r:id="rId14"/>
    <p:sldId id="290" r:id="rId15"/>
    <p:sldId id="277" r:id="rId16"/>
    <p:sldId id="279" r:id="rId17"/>
    <p:sldId id="297" r:id="rId18"/>
    <p:sldId id="295" r:id="rId19"/>
    <p:sldId id="285" r:id="rId20"/>
    <p:sldId id="280" r:id="rId21"/>
    <p:sldId id="284" r:id="rId22"/>
    <p:sldId id="293" r:id="rId23"/>
    <p:sldId id="298" r:id="rId24"/>
    <p:sldId id="281" r:id="rId25"/>
    <p:sldId id="2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269" autoAdjust="0"/>
    <p:restoredTop sz="99859" autoAdjust="0"/>
  </p:normalViewPr>
  <p:slideViewPr>
    <p:cSldViewPr snapToGrid="0" snapToObjects="1">
      <p:cViewPr>
        <p:scale>
          <a:sx n="112" d="100"/>
          <a:sy n="112" d="100"/>
        </p:scale>
        <p:origin x="5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6"/>
    </p:cViewPr>
  </p:sorterViewPr>
  <p:notesViewPr>
    <p:cSldViewPr snapToGrid="0" snapToObjects="1">
      <p:cViewPr varScale="1">
        <p:scale>
          <a:sx n="51" d="100"/>
          <a:sy n="51" d="100"/>
        </p:scale>
        <p:origin x="2692" y="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B8D5-1514-FB47-A65F-7E32A7176578}" type="datetimeFigureOut">
              <a:rPr lang="en-US" smtClean="0"/>
              <a:pPr/>
              <a:t>7/8/2020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FE05F-6B11-DB44-8D7D-94A5199AD274}" type="slidenum">
              <a:rPr lang="en-US" smtClean="0"/>
              <a:pPr/>
              <a:t>‹#›</a:t>
            </a:fld>
            <a:endParaRPr lang="en-US"/>
          </a:p>
        </p:txBody>
      </p:sp>
    </p:spTree>
    <p:extLst>
      <p:ext uri="{BB962C8B-B14F-4D97-AF65-F5344CB8AC3E}">
        <p14:creationId xmlns:p14="http://schemas.microsoft.com/office/powerpoint/2010/main" val="1000947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unglobalcompact.org/abouttheGC/thetenprinciples/principle10.html" TargetMode="External"/><Relationship Id="rId3" Type="http://schemas.openxmlformats.org/officeDocument/2006/relationships/hyperlink" Target="https://www.unglobalcompact.org/abouttheGC/thetenprinciples/principle1.html" TargetMode="External"/><Relationship Id="rId7" Type="http://schemas.openxmlformats.org/officeDocument/2006/relationships/hyperlink" Target="https://www.unglobalcompact.org/abouttheGC/thetenprinciples/principle9.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unglobalcompact.org/abouttheGC/thetenprinciples/principle8.html" TargetMode="External"/><Relationship Id="rId5" Type="http://schemas.openxmlformats.org/officeDocument/2006/relationships/hyperlink" Target="https://www.unglobalcompact.org/abouttheGC/thetenprinciples/principle7.html" TargetMode="External"/><Relationship Id="rId4" Type="http://schemas.openxmlformats.org/officeDocument/2006/relationships/hyperlink" Target="https://www.unglobalcompact.org/abouttheGC/thetenprinciples/Principle2.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1</a:t>
            </a:fld>
            <a:endParaRPr lang="en-US"/>
          </a:p>
        </p:txBody>
      </p:sp>
    </p:spTree>
    <p:extLst>
      <p:ext uri="{BB962C8B-B14F-4D97-AF65-F5344CB8AC3E}">
        <p14:creationId xmlns:p14="http://schemas.microsoft.com/office/powerpoint/2010/main" val="207456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spcBef>
                <a:spcPct val="0"/>
              </a:spcBef>
            </a:pPr>
            <a:r>
              <a:rPr lang="en-GB" b="1" dirty="0"/>
              <a:t>From the Pension Regulator:</a:t>
            </a:r>
            <a:endParaRPr lang="en-GB" dirty="0"/>
          </a:p>
          <a:p>
            <a:pPr eaLnBrk="1" hangingPunct="1">
              <a:spcBef>
                <a:spcPct val="0"/>
              </a:spcBef>
            </a:pPr>
            <a:r>
              <a:rPr lang="en-GB" b="1" dirty="0"/>
              <a:t>Statement of investment principles</a:t>
            </a:r>
            <a:endParaRPr lang="en-GB" dirty="0"/>
          </a:p>
          <a:p>
            <a:pPr eaLnBrk="1" hangingPunct="1">
              <a:spcBef>
                <a:spcPct val="0"/>
              </a:spcBef>
            </a:pPr>
            <a:r>
              <a:rPr lang="en-GB" dirty="0"/>
              <a:t>The statement of investment principles (SIP) must include your policy on:</a:t>
            </a:r>
          </a:p>
          <a:p>
            <a:pPr eaLnBrk="1" hangingPunct="1">
              <a:spcBef>
                <a:spcPct val="0"/>
              </a:spcBef>
            </a:pPr>
            <a:endParaRPr lang="en-GB" dirty="0"/>
          </a:p>
          <a:p>
            <a:pPr eaLnBrk="1" hangingPunct="1">
              <a:spcBef>
                <a:spcPct val="0"/>
              </a:spcBef>
            </a:pPr>
            <a:r>
              <a:rPr lang="en-GB" dirty="0"/>
              <a:t>choosing investments</a:t>
            </a:r>
          </a:p>
          <a:p>
            <a:pPr eaLnBrk="1" hangingPunct="1">
              <a:spcBef>
                <a:spcPct val="0"/>
              </a:spcBef>
            </a:pPr>
            <a:r>
              <a:rPr lang="en-GB" dirty="0"/>
              <a:t>the kinds of investments to be held, and the balance between different kinds of investment</a:t>
            </a:r>
          </a:p>
          <a:p>
            <a:pPr eaLnBrk="1" hangingPunct="1">
              <a:spcBef>
                <a:spcPct val="0"/>
              </a:spcBef>
            </a:pPr>
            <a:r>
              <a:rPr lang="en-GB" dirty="0"/>
              <a:t>risk, including how risk is to be measured and managed</a:t>
            </a:r>
          </a:p>
          <a:p>
            <a:pPr eaLnBrk="1" hangingPunct="1">
              <a:spcBef>
                <a:spcPct val="0"/>
              </a:spcBef>
            </a:pPr>
            <a:r>
              <a:rPr lang="en-GB" dirty="0"/>
              <a:t>the expected return on investments</a:t>
            </a:r>
          </a:p>
          <a:p>
            <a:pPr eaLnBrk="1" hangingPunct="1">
              <a:spcBef>
                <a:spcPct val="0"/>
              </a:spcBef>
            </a:pPr>
            <a:r>
              <a:rPr lang="en-GB" dirty="0"/>
              <a:t>cashing in investments,</a:t>
            </a:r>
            <a:r>
              <a:rPr lang="en-GB" baseline="0" dirty="0"/>
              <a:t> and</a:t>
            </a:r>
            <a:endParaRPr lang="en-GB" dirty="0"/>
          </a:p>
          <a:p>
            <a:pPr eaLnBrk="1" hangingPunct="1">
              <a:spcBef>
                <a:spcPct val="0"/>
              </a:spcBef>
            </a:pPr>
            <a:endParaRPr lang="en-GB" dirty="0"/>
          </a:p>
          <a:p>
            <a:pPr eaLnBrk="1" hangingPunct="1">
              <a:spcBef>
                <a:spcPct val="0"/>
              </a:spcBef>
            </a:pPr>
            <a:r>
              <a:rPr lang="en-GB" b="1" dirty="0">
                <a:solidFill>
                  <a:srgbClr val="FF0000"/>
                </a:solidFill>
              </a:rPr>
              <a:t>the extent, if at all, you take account of social, environmental or ethical considerations when taking investment decisions</a:t>
            </a:r>
          </a:p>
          <a:p>
            <a:pPr eaLnBrk="1" hangingPunct="1">
              <a:spcBef>
                <a:spcPct val="0"/>
              </a:spcBef>
            </a:pPr>
            <a:endParaRPr lang="en-GB" b="1" dirty="0">
              <a:solidFill>
                <a:srgbClr val="FF0000"/>
              </a:solidFill>
            </a:endParaRPr>
          </a:p>
          <a:p>
            <a:pPr eaLnBrk="1" hangingPunct="1">
              <a:spcBef>
                <a:spcPct val="0"/>
              </a:spcBef>
            </a:pPr>
            <a:r>
              <a:rPr lang="en-GB" b="1" dirty="0">
                <a:solidFill>
                  <a:srgbClr val="FF0000"/>
                </a:solidFill>
              </a:rPr>
              <a:t>using the rights (including voting rights) attached to investments if you have them.</a:t>
            </a:r>
          </a:p>
          <a:p>
            <a:pPr eaLnBrk="1" hangingPunct="1">
              <a:spcBef>
                <a:spcPct val="0"/>
              </a:spcBef>
            </a:pPr>
            <a:endParaRPr lang="en-US" dirty="0">
              <a:solidFill>
                <a:srgbClr val="FF0000"/>
              </a:solidFill>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8676543C-6E55-1D4F-BBD2-3A688692544C}" type="slidenum">
              <a:rPr lang="en-US"/>
              <a:pPr/>
              <a:t>2</a:t>
            </a:fld>
            <a:endParaRPr lang="en-US"/>
          </a:p>
        </p:txBody>
      </p:sp>
    </p:spTree>
    <p:extLst>
      <p:ext uri="{BB962C8B-B14F-4D97-AF65-F5344CB8AC3E}">
        <p14:creationId xmlns:p14="http://schemas.microsoft.com/office/powerpoint/2010/main" val="393440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An opportunity to enhance shareholder value	</a:t>
            </a:r>
          </a:p>
          <a:p>
            <a:pPr lvl="1"/>
            <a:r>
              <a:rPr lang="en-US" b="1" dirty="0"/>
              <a:t>Stewardship (voting or engaging) can influence companies to operate in a more sustainable way with a focus on long-term risks or opportunities. Evidence supports a link between companies with better management of ESG issues and improved risk-adjusted returns. 	</a:t>
            </a:r>
          </a:p>
          <a:p>
            <a:pPr lvl="1"/>
            <a:endParaRPr lang="en-US" b="1" dirty="0"/>
          </a:p>
          <a:p>
            <a:r>
              <a:rPr lang="en-US" b="1" dirty="0"/>
              <a:t>Good risk management	</a:t>
            </a:r>
          </a:p>
          <a:p>
            <a:pPr lvl="1"/>
            <a:r>
              <a:rPr lang="en-US" b="1" dirty="0"/>
              <a:t>The process of researching companies to identify issues, such as ESG factors, that may impact long-term shareholder value helps a portfolio manager to be aware of potential risks within a portfolio.</a:t>
            </a:r>
          </a:p>
          <a:p>
            <a:pPr marL="457200" lvl="1" indent="0">
              <a:buNone/>
            </a:pPr>
            <a:r>
              <a:rPr lang="en-US" b="1" dirty="0"/>
              <a:t>	</a:t>
            </a:r>
          </a:p>
          <a:p>
            <a:r>
              <a:rPr lang="en-US" b="1" dirty="0"/>
              <a:t>Voting and engagement support a robust investment system	</a:t>
            </a:r>
          </a:p>
          <a:p>
            <a:pPr lvl="1"/>
            <a:r>
              <a:rPr lang="en-US" b="1" dirty="0"/>
              <a:t>The system of publicly-owned companies is structured in such a way that shareholders are owners of the company, with the management of the company delegated to an executive board of directors. For such a structure to operate efficiently and effectively, it requires shareholders to be effective stewards of the companies in which they invest, providing oversight of the board.	</a:t>
            </a:r>
          </a:p>
          <a:p>
            <a:pPr marL="457200" lvl="1" indent="0">
              <a:buNone/>
            </a:pPr>
            <a:endParaRPr lang="en-US" b="1" dirty="0"/>
          </a:p>
          <a:p>
            <a:r>
              <a:rPr lang="en-US" b="1" dirty="0"/>
              <a:t>Alleviate potential governance failures	</a:t>
            </a:r>
          </a:p>
          <a:p>
            <a:pPr lvl="1"/>
            <a:r>
              <a:rPr lang="en-US" b="1" dirty="0"/>
              <a:t>The financial crisis revealed shortcomings in corporate governance. When most needed, existing standards failed to provide the checks and balances that companies need in order to cultivate sound business practices. Better risk management and alignment of interests are two elements that are frequently identified as requiring attention by the players in the investment chain. </a:t>
            </a:r>
          </a:p>
          <a:p>
            <a:pPr lvl="1"/>
            <a:endParaRPr lang="en-US" b="1" dirty="0"/>
          </a:p>
          <a:p>
            <a:r>
              <a:rPr lang="en-US" b="1" dirty="0"/>
              <a:t>Demonstrate investor responsibility	</a:t>
            </a:r>
          </a:p>
          <a:p>
            <a:pPr lvl="1"/>
            <a:r>
              <a:rPr lang="en-US" dirty="0"/>
              <a:t>‘Free-riding’ is a term used to describe shareholders that may benefit from the corporate engagement activities of others without the investment of their own resources. </a:t>
            </a:r>
          </a:p>
          <a:p>
            <a:pPr lvl="1"/>
            <a:endParaRPr lang="en-US" b="1" dirty="0"/>
          </a:p>
          <a:p>
            <a:pPr lvl="1"/>
            <a:r>
              <a:rPr lang="en-US" dirty="0"/>
              <a:t>‘Absentee landlord’ is another term used to describe investors that do not undertake any shareowner responsibilities such as voting or engagement. </a:t>
            </a:r>
          </a:p>
          <a:p>
            <a:pPr lvl="1">
              <a:buNone/>
            </a:pPr>
            <a:endParaRPr lang="en-US" dirty="0"/>
          </a:p>
          <a:p>
            <a:pPr lvl="1"/>
            <a:r>
              <a:rPr lang="en-US" dirty="0"/>
              <a:t>Asset owner and asset management stewardship responsibilities are highlighted in the Financial Reporting Council’s UK Stewardship Code and other similar national equivalents, although typically these are good practice codes rather than compulsory. For example, the UK Stewardship Code recommends that institutional investors should seek to vote all shares held and that they should not automatically support the board.	</a:t>
            </a:r>
          </a:p>
          <a:p>
            <a:pPr lvl="1"/>
            <a:endParaRPr lang="en-US" dirty="0"/>
          </a:p>
          <a:p>
            <a:r>
              <a:rPr lang="en-US" b="1" dirty="0"/>
              <a:t>Protect your pension scheme’s reputation	</a:t>
            </a:r>
          </a:p>
          <a:p>
            <a:pPr lvl="1"/>
            <a:r>
              <a:rPr lang="en-US" dirty="0"/>
              <a:t>Many </a:t>
            </a:r>
            <a:r>
              <a:rPr lang="en-US" dirty="0" err="1"/>
              <a:t>organisations</a:t>
            </a:r>
            <a:r>
              <a:rPr lang="en-US" dirty="0"/>
              <a:t> are aware of their duties as good corporate citizens. This view is extending to the reputation and responsibility of pension funds and their underlying members. Developing a position on stewardship is considered one way to protect or enhance that reputation. </a:t>
            </a:r>
          </a:p>
          <a:p>
            <a:pPr lvl="1">
              <a:buNone/>
            </a:pPr>
            <a:endParaRPr lang="en-US" dirty="0"/>
          </a:p>
          <a:p>
            <a:pPr lvl="1"/>
            <a:r>
              <a:rPr lang="en-US" dirty="0"/>
              <a:t>Many asset owners, especially larger groups, have </a:t>
            </a:r>
            <a:r>
              <a:rPr lang="en-US" b="1" dirty="0"/>
              <a:t>	</a:t>
            </a:r>
          </a:p>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Oxford University/Arabesque study</a:t>
            </a:r>
            <a:r>
              <a:rPr lang="en-US" baseline="0" dirty="0"/>
              <a:t> was </a:t>
            </a:r>
            <a:r>
              <a:rPr lang="en-US" sz="1946" baseline="0" dirty="0"/>
              <a:t>b</a:t>
            </a:r>
            <a:r>
              <a:rPr lang="en-US" sz="1946" dirty="0"/>
              <a:t>ased on more than 200 academic studies, reports and books</a:t>
            </a:r>
          </a:p>
          <a:p>
            <a:r>
              <a:rPr lang="en-US" sz="1946" dirty="0"/>
              <a:t>Quotes</a:t>
            </a:r>
            <a:r>
              <a:rPr lang="en-US" sz="1946" baseline="0" dirty="0"/>
              <a:t> from the study:</a:t>
            </a:r>
          </a:p>
          <a:p>
            <a:endParaRPr lang="en-US" sz="1946" baseline="0" dirty="0"/>
          </a:p>
          <a:p>
            <a:r>
              <a:rPr lang="en-US" sz="1946" baseline="0" dirty="0"/>
              <a:t> </a:t>
            </a:r>
            <a:r>
              <a:rPr lang="en-GB" sz="1200" dirty="0"/>
              <a:t>“Active ownership allows investors to influence corporate </a:t>
            </a:r>
            <a:r>
              <a:rPr lang="en-GB" sz="1200" dirty="0" err="1"/>
              <a:t>behavior</a:t>
            </a:r>
            <a:r>
              <a:rPr lang="en-GB" sz="1200" dirty="0"/>
              <a:t> and benefit from improvements in sustainable business practices.”</a:t>
            </a:r>
          </a:p>
          <a:p>
            <a:endParaRPr lang="en-GB" sz="1200" dirty="0"/>
          </a:p>
          <a:p>
            <a:r>
              <a:rPr lang="en-GB" sz="1200" dirty="0"/>
              <a:t>“The future of sustainable investing is likely to be active ownership by multiple stakeholder groups including investors and consumers.”</a:t>
            </a:r>
          </a:p>
          <a:p>
            <a:endParaRPr lang="en-GB" sz="1200" dirty="0"/>
          </a:p>
          <a:p>
            <a:endParaRPr lang="en-GB" sz="1200" dirty="0"/>
          </a:p>
          <a:p>
            <a:r>
              <a:rPr lang="en-US" dirty="0"/>
              <a:t>Another quote</a:t>
            </a:r>
            <a:r>
              <a:rPr lang="en-US" baseline="0" dirty="0"/>
              <a:t> you can use: </a:t>
            </a:r>
            <a:endParaRPr lang="en-US" dirty="0"/>
          </a:p>
          <a:p>
            <a:r>
              <a:rPr lang="en-US" sz="1200" b="1" dirty="0"/>
              <a:t>Dan Hanson, Managing Director, </a:t>
            </a:r>
            <a:r>
              <a:rPr lang="en-US" sz="1200" b="1" dirty="0" err="1"/>
              <a:t>BlackRock</a:t>
            </a:r>
            <a:r>
              <a:rPr lang="en-US" sz="1200" b="1" dirty="0"/>
              <a:t>:</a:t>
            </a:r>
            <a:endParaRPr lang="en-US" sz="1200" dirty="0"/>
          </a:p>
          <a:p>
            <a:pPr marL="0" indent="0">
              <a:buNone/>
            </a:pPr>
            <a:r>
              <a:rPr lang="en-US" sz="1200" dirty="0"/>
              <a:t>“ESG is a proxy for risk that is not priced in, and companies that better manage these risks can deliver returns with greater certainty” </a:t>
            </a:r>
          </a:p>
          <a:p>
            <a:endParaRPr lang="en-US" dirty="0"/>
          </a:p>
          <a:p>
            <a:endParaRPr lang="en-US" dirty="0"/>
          </a:p>
          <a:p>
            <a:r>
              <a:rPr lang="en-US" sz="1800" b="1" dirty="0"/>
              <a:t>Another example:</a:t>
            </a:r>
            <a:r>
              <a:rPr lang="en-US" sz="1800" b="1" baseline="0" dirty="0"/>
              <a:t> </a:t>
            </a:r>
            <a:r>
              <a:rPr lang="en-US" sz="1800" b="1" dirty="0"/>
              <a:t>Deutsche Bank</a:t>
            </a:r>
          </a:p>
          <a:p>
            <a:pPr>
              <a:buNone/>
            </a:pPr>
            <a:r>
              <a:rPr lang="en-US" sz="1200" dirty="0"/>
              <a:t>	Report for the Asset Management Working Group  of the UN Environment </a:t>
            </a:r>
            <a:r>
              <a:rPr lang="en-US" sz="1200" dirty="0" err="1"/>
              <a:t>Programme</a:t>
            </a:r>
            <a:r>
              <a:rPr lang="en-US" sz="1200" dirty="0"/>
              <a:t> Finance Initiative: their study of S&amp;P 500 firms showed that companies with strong or improving corporate governance outperformed those with poor or deteriorating governance practices by about 19% over a two-year period.</a:t>
            </a:r>
          </a:p>
          <a:p>
            <a:pPr>
              <a:buNone/>
            </a:pPr>
            <a:r>
              <a:rPr lang="en-US" sz="1200" dirty="0"/>
              <a:t>	“Investments in companies with the highest quality of governance structures and </a:t>
            </a:r>
            <a:r>
              <a:rPr lang="en-US" sz="1200" dirty="0" err="1"/>
              <a:t>behaviour</a:t>
            </a:r>
            <a:r>
              <a:rPr lang="en-US" sz="1200" dirty="0"/>
              <a:t> have significantly outperformed those with the weakest governance.”</a:t>
            </a:r>
          </a:p>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professional advisers seem to take the view that</a:t>
            </a:r>
            <a:r>
              <a:rPr lang="en-US" baseline="0" dirty="0"/>
              <a:t> small funds cannot get involved in responsible investment. This position was rejected by the Law Commission.</a:t>
            </a:r>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were the Red Lines developed?</a:t>
            </a:r>
          </a:p>
          <a:p>
            <a:endParaRPr lang="en-US" b="1" dirty="0"/>
          </a:p>
          <a:p>
            <a:r>
              <a:rPr lang="en-US" b="1" dirty="0"/>
              <a:t>Environment: </a:t>
            </a:r>
            <a:r>
              <a:rPr lang="en-US" dirty="0"/>
              <a:t>based on the United Nations Global Compact, assisted by expert advice including CDP</a:t>
            </a:r>
          </a:p>
          <a:p>
            <a:endParaRPr lang="en-US" dirty="0"/>
          </a:p>
          <a:p>
            <a:r>
              <a:rPr lang="en-US" b="1" dirty="0"/>
              <a:t>Social: </a:t>
            </a:r>
            <a:r>
              <a:rPr lang="en-US" dirty="0"/>
              <a:t>based on the UN Global Compact and in furtherance of the Financial Reporting Council’s UK Corporate Governance Code</a:t>
            </a:r>
          </a:p>
          <a:p>
            <a:pPr marL="0" indent="0">
              <a:buNone/>
            </a:pPr>
            <a:endParaRPr lang="en-US" dirty="0"/>
          </a:p>
          <a:p>
            <a:r>
              <a:rPr lang="en-US" b="1" dirty="0"/>
              <a:t>Corporate Governance</a:t>
            </a:r>
            <a:r>
              <a:rPr lang="en-US" dirty="0"/>
              <a:t>: largely based on the consensus found in a study of some of the largest schemes, in furtherance of the UK Corporate Governance Code</a:t>
            </a:r>
          </a:p>
          <a:p>
            <a:endParaRPr lang="en-US" dirty="0"/>
          </a:p>
          <a:p>
            <a:r>
              <a:rPr lang="en-US" dirty="0"/>
              <a:t>Over a year of discussion at AMNT open meetings and adopted by a vote of members.</a:t>
            </a:r>
          </a:p>
          <a:p>
            <a:r>
              <a:rPr lang="en-US" dirty="0"/>
              <a:t>Working group of AMNT members plus the United Kingdom Sustainable Investment and Finance Association, and </a:t>
            </a:r>
            <a:r>
              <a:rPr lang="en-US" dirty="0" err="1"/>
              <a:t>ShareAction</a:t>
            </a:r>
            <a:endParaRPr lang="en-US" dirty="0"/>
          </a:p>
          <a:p>
            <a:r>
              <a:rPr lang="en-US" dirty="0"/>
              <a:t>Consultation with the financial services industry via UKSIF</a:t>
            </a:r>
          </a:p>
          <a:p>
            <a:r>
              <a:rPr lang="en-US" dirty="0"/>
              <a:t>Technical support from BIS</a:t>
            </a:r>
          </a:p>
          <a:p>
            <a:endParaRPr lang="en-US" dirty="0"/>
          </a:p>
          <a:p>
            <a:endParaRPr lang="en-US" dirty="0"/>
          </a:p>
          <a:p>
            <a:pPr>
              <a:buFont typeface="Arial" charset="0"/>
              <a:buNone/>
            </a:pPr>
            <a:r>
              <a:rPr lang="en-US" b="1" dirty="0"/>
              <a:t>The 10 principles of the United</a:t>
            </a:r>
            <a:r>
              <a:rPr lang="en-US" b="1" baseline="0" dirty="0"/>
              <a:t> Nations Global Compact:</a:t>
            </a:r>
            <a:endParaRPr lang="en-US" b="1" dirty="0"/>
          </a:p>
          <a:p>
            <a:r>
              <a:rPr lang="en-US" dirty="0"/>
              <a:t>The UN Global Compact asks companies to embrace, support and enact, within their sphere of influence, a set of core values in the areas of human rights, </a:t>
            </a:r>
            <a:r>
              <a:rPr lang="en-US" dirty="0" err="1"/>
              <a:t>labour</a:t>
            </a:r>
            <a:r>
              <a:rPr lang="en-US" dirty="0"/>
              <a:t> standards, the environment and anti-corruption:</a:t>
            </a:r>
          </a:p>
          <a:p>
            <a:pPr>
              <a:buFont typeface="Arial" charset="0"/>
              <a:buNone/>
            </a:pPr>
            <a:r>
              <a:rPr lang="en-US" dirty="0"/>
              <a:t>Human Rights:</a:t>
            </a:r>
          </a:p>
          <a:p>
            <a:r>
              <a:rPr lang="en-US" dirty="0">
                <a:hlinkClick r:id="rId3"/>
              </a:rPr>
              <a:t>Principle 1</a:t>
            </a:r>
            <a:r>
              <a:rPr lang="en-US" dirty="0"/>
              <a:t>: Businesses should support and respect the protection of internationally proclaimed human rights; and</a:t>
            </a:r>
          </a:p>
          <a:p>
            <a:endParaRPr lang="en-US" dirty="0"/>
          </a:p>
          <a:p>
            <a:r>
              <a:rPr lang="en-US" dirty="0">
                <a:hlinkClick r:id="rId4"/>
              </a:rPr>
              <a:t>Principle 2:</a:t>
            </a:r>
            <a:r>
              <a:rPr lang="en-US" dirty="0"/>
              <a:t> make sure that they are not complicit in human rights abuses.</a:t>
            </a:r>
          </a:p>
          <a:p>
            <a:endParaRPr lang="en-US" dirty="0"/>
          </a:p>
          <a:p>
            <a:pPr>
              <a:buFont typeface="Arial" charset="0"/>
              <a:buNone/>
            </a:pPr>
            <a:r>
              <a:rPr lang="en-US" dirty="0" err="1">
                <a:latin typeface="Calibri" charset="0"/>
                <a:ea typeface="ＭＳ Ｐゴシック" charset="0"/>
                <a:cs typeface="ＭＳ Ｐゴシック" charset="0"/>
              </a:rPr>
              <a:t>Labour</a:t>
            </a:r>
            <a:endParaRPr lang="en-US" dirty="0">
              <a:latin typeface="Calibri" charset="0"/>
              <a:ea typeface="ＭＳ Ｐゴシック" charset="0"/>
              <a:cs typeface="ＭＳ Ｐゴシック" charset="0"/>
            </a:endParaRPr>
          </a:p>
          <a:p>
            <a:r>
              <a:rPr lang="en-US" dirty="0">
                <a:solidFill>
                  <a:srgbClr val="3366FF"/>
                </a:solidFill>
                <a:latin typeface="Calibri" charset="0"/>
                <a:ea typeface="ＭＳ Ｐゴシック" charset="0"/>
                <a:cs typeface="ＭＳ Ｐゴシック" charset="0"/>
              </a:rPr>
              <a:t> </a:t>
            </a:r>
            <a:r>
              <a:rPr lang="en-US" dirty="0">
                <a:hlinkClick r:id="rId4"/>
              </a:rPr>
              <a:t>Principle 3:</a:t>
            </a:r>
            <a:r>
              <a:rPr lang="en-US" dirty="0"/>
              <a:t> </a:t>
            </a:r>
            <a:r>
              <a:rPr lang="en-US" dirty="0">
                <a:latin typeface="Calibri" charset="0"/>
                <a:ea typeface="ＭＳ Ｐゴシック" charset="0"/>
                <a:cs typeface="ＭＳ Ｐゴシック" charset="0"/>
              </a:rPr>
              <a:t>Businesses should uphold the freedom of association   and the effective recognition of the right to collective bargaining;</a:t>
            </a:r>
          </a:p>
          <a:p>
            <a:endParaRPr lang="en-US" dirty="0">
              <a:latin typeface="Calibri" charset="0"/>
              <a:ea typeface="ＭＳ Ｐゴシック" charset="0"/>
              <a:cs typeface="ＭＳ Ｐゴシック" charset="0"/>
            </a:endParaRPr>
          </a:p>
          <a:p>
            <a:r>
              <a:rPr lang="en-US" dirty="0">
                <a:hlinkClick r:id="rId4"/>
              </a:rPr>
              <a:t>Principle 4:</a:t>
            </a:r>
            <a:r>
              <a:rPr lang="en-US" dirty="0"/>
              <a:t> </a:t>
            </a:r>
            <a:r>
              <a:rPr lang="en-US" dirty="0">
                <a:latin typeface="Calibri" charset="0"/>
                <a:ea typeface="ＭＳ Ｐゴシック" charset="0"/>
                <a:cs typeface="ＭＳ Ｐゴシック" charset="0"/>
              </a:rPr>
              <a:t> the elimination of all forms of forced and compulsory </a:t>
            </a:r>
            <a:r>
              <a:rPr lang="en-US" dirty="0" err="1">
                <a:latin typeface="Calibri" charset="0"/>
                <a:ea typeface="ＭＳ Ｐゴシック" charset="0"/>
                <a:cs typeface="ＭＳ Ｐゴシック" charset="0"/>
              </a:rPr>
              <a:t>labour</a:t>
            </a:r>
            <a:r>
              <a:rPr lang="en-US" dirty="0">
                <a:latin typeface="Calibri" charset="0"/>
                <a:ea typeface="ＭＳ Ｐゴシック" charset="0"/>
                <a:cs typeface="ＭＳ Ｐゴシック" charset="0"/>
              </a:rPr>
              <a:t>;</a:t>
            </a:r>
          </a:p>
          <a:p>
            <a:endParaRPr lang="en-US" dirty="0">
              <a:latin typeface="Calibri" charset="0"/>
              <a:ea typeface="ＭＳ Ｐゴシック" charset="0"/>
              <a:cs typeface="ＭＳ Ｐゴシック" charset="0"/>
            </a:endParaRPr>
          </a:p>
          <a:p>
            <a:r>
              <a:rPr lang="en-US" dirty="0">
                <a:hlinkClick r:id="rId4"/>
              </a:rPr>
              <a:t>Principle 5:</a:t>
            </a:r>
            <a:r>
              <a:rPr lang="en-US" dirty="0"/>
              <a:t> </a:t>
            </a:r>
            <a:r>
              <a:rPr lang="en-US" dirty="0">
                <a:latin typeface="Calibri" charset="0"/>
                <a:ea typeface="ＭＳ Ｐゴシック" charset="0"/>
                <a:cs typeface="ＭＳ Ｐゴシック" charset="0"/>
              </a:rPr>
              <a:t> the effective abolition of child </a:t>
            </a:r>
            <a:r>
              <a:rPr lang="en-US" dirty="0" err="1">
                <a:latin typeface="Calibri" charset="0"/>
                <a:ea typeface="ＭＳ Ｐゴシック" charset="0"/>
                <a:cs typeface="ＭＳ Ｐゴシック" charset="0"/>
              </a:rPr>
              <a:t>labour</a:t>
            </a:r>
            <a:r>
              <a:rPr lang="en-US" dirty="0">
                <a:latin typeface="Calibri" charset="0"/>
                <a:ea typeface="ＭＳ Ｐゴシック" charset="0"/>
                <a:cs typeface="ＭＳ Ｐゴシック" charset="0"/>
              </a:rPr>
              <a:t>; and</a:t>
            </a:r>
          </a:p>
          <a:p>
            <a:endParaRPr lang="en-US" dirty="0">
              <a:latin typeface="Calibri" charset="0"/>
              <a:ea typeface="ＭＳ Ｐゴシック" charset="0"/>
              <a:cs typeface="ＭＳ Ｐゴシック" charset="0"/>
            </a:endParaRPr>
          </a:p>
          <a:p>
            <a:r>
              <a:rPr lang="en-US" dirty="0">
                <a:hlinkClick r:id="rId4"/>
              </a:rPr>
              <a:t>Principle 6:</a:t>
            </a:r>
            <a:r>
              <a:rPr lang="en-US" dirty="0"/>
              <a:t> </a:t>
            </a:r>
            <a:r>
              <a:rPr lang="en-US" dirty="0">
                <a:latin typeface="Calibri" charset="0"/>
                <a:ea typeface="ＭＳ Ｐゴシック" charset="0"/>
                <a:cs typeface="ＭＳ Ｐゴシック" charset="0"/>
              </a:rPr>
              <a:t> the elimination of discrimination in respect of  employment and occupation. </a:t>
            </a:r>
          </a:p>
          <a:p>
            <a:endParaRPr lang="en-US" dirty="0"/>
          </a:p>
          <a:p>
            <a:pPr>
              <a:buFont typeface="Arial" charset="0"/>
              <a:buNone/>
            </a:pPr>
            <a:r>
              <a:rPr lang="en-US" dirty="0"/>
              <a:t>Environment</a:t>
            </a:r>
            <a:endParaRPr lang="en-US" u="sng" dirty="0">
              <a:hlinkClick r:id="rId5"/>
            </a:endParaRPr>
          </a:p>
          <a:p>
            <a:r>
              <a:rPr lang="en-US" dirty="0">
                <a:hlinkClick r:id="rId5"/>
              </a:rPr>
              <a:t>Principle 7</a:t>
            </a:r>
            <a:r>
              <a:rPr lang="en-US" dirty="0"/>
              <a:t>: Businesses should support a precautionary approach to environmental challenges;</a:t>
            </a:r>
          </a:p>
          <a:p>
            <a:endParaRPr lang="en-US" dirty="0"/>
          </a:p>
          <a:p>
            <a:r>
              <a:rPr lang="en-US" dirty="0">
                <a:hlinkClick r:id="rId6"/>
              </a:rPr>
              <a:t>Principle 8</a:t>
            </a:r>
            <a:r>
              <a:rPr lang="en-US" dirty="0"/>
              <a:t>: undertake initiatives to promote greater environmental responsibility; and</a:t>
            </a:r>
          </a:p>
          <a:p>
            <a:endParaRPr lang="en-US" dirty="0"/>
          </a:p>
          <a:p>
            <a:r>
              <a:rPr lang="en-US" dirty="0">
                <a:hlinkClick r:id="rId7"/>
              </a:rPr>
              <a:t>Principle 9</a:t>
            </a:r>
            <a:r>
              <a:rPr lang="en-US" dirty="0"/>
              <a:t>: encourage the development and diffusion of environmentally friendly technologies.   </a:t>
            </a:r>
          </a:p>
          <a:p>
            <a:endParaRPr lang="en-US" dirty="0"/>
          </a:p>
          <a:p>
            <a:pPr>
              <a:buFont typeface="Arial" charset="0"/>
              <a:buNone/>
            </a:pPr>
            <a:r>
              <a:rPr lang="en-US" dirty="0"/>
              <a:t> Anti-corruption</a:t>
            </a:r>
          </a:p>
          <a:p>
            <a:r>
              <a:rPr lang="en-US" dirty="0">
                <a:hlinkClick r:id="rId8"/>
              </a:rPr>
              <a:t>Principle 10</a:t>
            </a:r>
            <a:r>
              <a:rPr lang="en-US" dirty="0"/>
              <a:t>: Businesses should work against corruption in all its forms, including extortion and bribery.</a:t>
            </a:r>
          </a:p>
          <a:p>
            <a:endParaRPr lang="en-US" dirty="0"/>
          </a:p>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10</a:t>
            </a:fld>
            <a:endParaRPr lang="en-US"/>
          </a:p>
        </p:txBody>
      </p:sp>
    </p:spTree>
    <p:extLst>
      <p:ext uri="{BB962C8B-B14F-4D97-AF65-F5344CB8AC3E}">
        <p14:creationId xmlns:p14="http://schemas.microsoft.com/office/powerpoint/2010/main" val="273748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CDP,</a:t>
            </a:r>
            <a:r>
              <a:rPr lang="en-US" baseline="0" dirty="0"/>
              <a:t> formerly known as the Carbon Disclosure Project, is backed </a:t>
            </a:r>
            <a:r>
              <a:rPr lang="en-US" dirty="0"/>
              <a:t>by more than 800 institutional investors representing an excess of US$100 trillion in assets. CDP gives investors access to a global source of year-on-year information that supports long-term objective analysis. This includes evidence and insight into companies’ greenhouse gas emissions, water usage and strategies for managing climate change, water and deforestation risks.</a:t>
            </a:r>
          </a:p>
        </p:txBody>
      </p:sp>
      <p:sp>
        <p:nvSpPr>
          <p:cNvPr id="4" name="Slide Number Placeholder 3"/>
          <p:cNvSpPr>
            <a:spLocks noGrp="1"/>
          </p:cNvSpPr>
          <p:nvPr>
            <p:ph type="sldNum" sz="quarter" idx="10"/>
          </p:nvPr>
        </p:nvSpPr>
        <p:spPr/>
        <p:txBody>
          <a:bodyPr/>
          <a:lstStyle/>
          <a:p>
            <a:fld id="{1F6FE05F-6B11-DB44-8D7D-94A5199AD27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to implement the Red Lines – in</a:t>
            </a:r>
            <a:r>
              <a:rPr lang="en-US" baseline="0" dirty="0"/>
              <a:t> brief: </a:t>
            </a:r>
          </a:p>
          <a:p>
            <a:endParaRPr lang="en-US" baseline="0" dirty="0"/>
          </a:p>
          <a:p>
            <a:r>
              <a:rPr lang="en-US" dirty="0"/>
              <a:t>Your pension scheme decides whether to adopt all or some of the Red Lines </a:t>
            </a:r>
          </a:p>
          <a:p>
            <a:endParaRPr lang="en-US" dirty="0"/>
          </a:p>
          <a:p>
            <a:r>
              <a:rPr lang="en-US" dirty="0"/>
              <a:t>Your scheme instructs your fund managers to use the votes associated with your investments in accordance with the Red Lines you have adopted. You revise your SIP accordingly.</a:t>
            </a:r>
          </a:p>
          <a:p>
            <a:endParaRPr lang="en-US" dirty="0"/>
          </a:p>
          <a:p>
            <a:r>
              <a:rPr lang="en-US" dirty="0"/>
              <a:t>The fund managers are at liberty to vote contrary to the Red Lines if in individual circumstances they believe that is in the investor’s interests</a:t>
            </a:r>
          </a:p>
          <a:p>
            <a:endParaRPr lang="en-US" dirty="0"/>
          </a:p>
          <a:p>
            <a:r>
              <a:rPr lang="en-US" dirty="0"/>
              <a:t>If they do, they are required to explain to you why they did so.</a:t>
            </a:r>
          </a:p>
          <a:p>
            <a:pPr marL="0" indent="0">
              <a:buNone/>
            </a:pPr>
            <a:endParaRPr lang="en-US" dirty="0"/>
          </a:p>
          <a:p>
            <a:r>
              <a:rPr lang="en-US" dirty="0"/>
              <a:t>The trustees receive their reports periodically: table them for discussion at the board or investment committee. If the board is not satisfied with the fund managers’ actions they should take appropriate action, such as in the first instance discussing it with the fund managers</a:t>
            </a:r>
          </a:p>
          <a:p>
            <a:endParaRPr lang="en-US" dirty="0"/>
          </a:p>
          <a:p>
            <a:r>
              <a:rPr lang="en-US" dirty="0"/>
              <a:t>AMNT has made clear that it does not expect pension schemes to have to pay any extra to the fund managers for adopting Red Line Voting.</a:t>
            </a:r>
          </a:p>
          <a:p>
            <a:endParaRPr lang="en-US" dirty="0"/>
          </a:p>
        </p:txBody>
      </p:sp>
      <p:sp>
        <p:nvSpPr>
          <p:cNvPr id="4" name="Slide Number Placeholder 3"/>
          <p:cNvSpPr>
            <a:spLocks noGrp="1"/>
          </p:cNvSpPr>
          <p:nvPr>
            <p:ph type="sldNum" sz="quarter" idx="10"/>
          </p:nvPr>
        </p:nvSpPr>
        <p:spPr/>
        <p:txBody>
          <a:bodyPr/>
          <a:lstStyle/>
          <a:p>
            <a:fld id="{1F6FE05F-6B11-DB44-8D7D-94A5199AD27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descr="Textured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85800" y="2473779"/>
            <a:ext cx="7772400" cy="1470025"/>
          </a:xfrm>
        </p:spPr>
        <p:txBody>
          <a:bodyPr>
            <a:noAutofit/>
          </a:bodyPr>
          <a:lstStyle>
            <a:lvl1pPr algn="l">
              <a:defRPr sz="6000">
                <a:solidFill>
                  <a:srgbClr val="FFFFFF"/>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685800" y="4161518"/>
            <a:ext cx="6400800" cy="685800"/>
          </a:xfrm>
        </p:spPr>
        <p:txBody>
          <a:bodyPr/>
          <a:lstStyle>
            <a:lvl1pPr marL="0" indent="0" algn="ctr">
              <a:buNone/>
              <a:defRPr b="1" i="1">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AMNT Logo WHITE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8296" y="5771780"/>
            <a:ext cx="2279904" cy="743712"/>
          </a:xfrm>
          <a:prstGeom prst="rect">
            <a:avLst/>
          </a:prstGeom>
        </p:spPr>
      </p:pic>
      <p:pic>
        <p:nvPicPr>
          <p:cNvPr id="17" name="Picture 16" descr="RLV_logo_scree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1332" y="540028"/>
            <a:ext cx="2625665" cy="5579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image left">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p:cNvSpPr/>
          <p:nvPr userDrawn="1"/>
        </p:nvSpPr>
        <p:spPr>
          <a:xfrm>
            <a:off x="5568950" y="0"/>
            <a:ext cx="357505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11" name="Picture 10"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2" name="Right Triangle 11"/>
          <p:cNvSpPr/>
          <p:nvPr userDrawn="1"/>
        </p:nvSpPr>
        <p:spPr>
          <a:xfrm rot="10800000" flipH="1">
            <a:off x="0" y="-2"/>
            <a:ext cx="1645921" cy="1645921"/>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16" name="Text Placeholder 3"/>
          <p:cNvSpPr>
            <a:spLocks noGrp="1"/>
          </p:cNvSpPr>
          <p:nvPr>
            <p:ph type="body" sz="half" idx="2"/>
          </p:nvPr>
        </p:nvSpPr>
        <p:spPr>
          <a:xfrm>
            <a:off x="5801357" y="1435100"/>
            <a:ext cx="2656841"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7" name="Title Placeholder 1"/>
          <p:cNvSpPr>
            <a:spLocks noGrp="1"/>
          </p:cNvSpPr>
          <p:nvPr>
            <p:ph type="title"/>
          </p:nvPr>
        </p:nvSpPr>
        <p:spPr>
          <a:xfrm>
            <a:off x="5801357" y="274638"/>
            <a:ext cx="2656841" cy="1160462"/>
          </a:xfrm>
          <a:prstGeom prst="rect">
            <a:avLst/>
          </a:prstGeom>
        </p:spPr>
        <p:txBody>
          <a:bodyPr vert="horz" lIns="91440" tIns="45720" rIns="91440" bIns="45720" rtlCol="0" anchor="ctr">
            <a:normAutofit/>
          </a:bodyPr>
          <a:lstStyle>
            <a:lvl1pPr>
              <a:defRPr>
                <a:solidFill>
                  <a:schemeClr val="bg1"/>
                </a:solidFill>
              </a:defRPr>
            </a:lvl1pPr>
          </a:lstStyle>
          <a:p>
            <a:r>
              <a:rPr lang="en-GB" dirty="0"/>
              <a:t>Click</a:t>
            </a:r>
            <a:endParaRPr lang="en-US" dirty="0"/>
          </a:p>
        </p:txBody>
      </p:sp>
      <p:cxnSp>
        <p:nvCxnSpPr>
          <p:cNvPr id="18" name="Straight Connector 17"/>
          <p:cNvCxnSpPr/>
          <p:nvPr userDrawn="1"/>
        </p:nvCxnSpPr>
        <p:spPr>
          <a:xfrm>
            <a:off x="5801357" y="409354"/>
            <a:ext cx="81272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96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387850" y="0"/>
            <a:ext cx="4756150" cy="6873875"/>
          </a:xfrm>
        </p:spPr>
        <p:txBody>
          <a:bodyPr/>
          <a:lstStyle/>
          <a:p>
            <a:endParaRPr lang="en-US"/>
          </a:p>
        </p:txBody>
      </p:sp>
      <p:sp>
        <p:nvSpPr>
          <p:cNvPr id="2" name="Title 1"/>
          <p:cNvSpPr>
            <a:spLocks noGrp="1"/>
          </p:cNvSpPr>
          <p:nvPr>
            <p:ph type="title"/>
          </p:nvPr>
        </p:nvSpPr>
        <p:spPr>
          <a:xfrm>
            <a:off x="457200" y="524123"/>
            <a:ext cx="3704447" cy="1743922"/>
          </a:xfrm>
        </p:spPr>
        <p:txBody>
          <a:bodyPr/>
          <a:lstStyle/>
          <a:p>
            <a:r>
              <a:rPr lang="en-GB" dirty="0"/>
              <a:t>Click to edit Master title style</a:t>
            </a:r>
            <a:endParaRPr lang="en-US" dirty="0"/>
          </a:p>
        </p:txBody>
      </p:sp>
      <p:sp>
        <p:nvSpPr>
          <p:cNvPr id="10" name="Content Placeholder 2"/>
          <p:cNvSpPr>
            <a:spLocks noGrp="1"/>
          </p:cNvSpPr>
          <p:nvPr>
            <p:ph idx="1"/>
          </p:nvPr>
        </p:nvSpPr>
        <p:spPr>
          <a:xfrm>
            <a:off x="457200" y="2449488"/>
            <a:ext cx="3704447" cy="37649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p:cNvSpPr/>
          <p:nvPr userDrawn="1"/>
        </p:nvSpPr>
        <p:spPr>
          <a:xfrm>
            <a:off x="0" y="6356351"/>
            <a:ext cx="9144000" cy="501650"/>
          </a:xfrm>
          <a:prstGeom prst="rect">
            <a:avLst/>
          </a:prstGeom>
          <a:gradFill flip="none" rotWithShape="1">
            <a:gsLst>
              <a:gs pos="0">
                <a:schemeClr val="accent1"/>
              </a:gs>
              <a:gs pos="100000">
                <a:schemeClr val="accent2"/>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9" name="Right Triangle 8"/>
          <p:cNvSpPr/>
          <p:nvPr userDrawn="1"/>
        </p:nvSpPr>
        <p:spPr>
          <a:xfrm rot="5400000">
            <a:off x="0" y="6349734"/>
            <a:ext cx="523549" cy="523549"/>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36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6" name="Picture 5" descr="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8132" y="1513840"/>
            <a:ext cx="7186508" cy="934720"/>
          </a:xfrm>
        </p:spPr>
        <p:txBody>
          <a:bodyPr/>
          <a:lstStyle>
            <a:lvl1pPr>
              <a:defRPr>
                <a:solidFill>
                  <a:schemeClr val="bg1"/>
                </a:solidFill>
              </a:defRPr>
            </a:lvl1pPr>
          </a:lstStyle>
          <a:p>
            <a:r>
              <a:rPr lang="en-GB" dirty="0"/>
              <a:t>Click to edit Master title style</a:t>
            </a:r>
            <a:endParaRPr lang="en-US" dirty="0"/>
          </a:p>
        </p:txBody>
      </p:sp>
      <p:pic>
        <p:nvPicPr>
          <p:cNvPr id="7" name="Picture 6" descr="AMNT Logo WHITE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4477" y="5624360"/>
            <a:ext cx="2279904" cy="743712"/>
          </a:xfrm>
          <a:prstGeom prst="rect">
            <a:avLst/>
          </a:prstGeom>
        </p:spPr>
      </p:pic>
      <p:pic>
        <p:nvPicPr>
          <p:cNvPr id="8" name="Picture 7" descr="RLV_logo_scree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132" y="5764758"/>
            <a:ext cx="2625665" cy="557954"/>
          </a:xfrm>
          <a:prstGeom prst="rect">
            <a:avLst/>
          </a:prstGeom>
        </p:spPr>
      </p:pic>
      <p:sp>
        <p:nvSpPr>
          <p:cNvPr id="9" name="Content Placeholder 2"/>
          <p:cNvSpPr>
            <a:spLocks noGrp="1"/>
          </p:cNvSpPr>
          <p:nvPr>
            <p:ph sz="half" idx="1"/>
          </p:nvPr>
        </p:nvSpPr>
        <p:spPr>
          <a:xfrm>
            <a:off x="728132" y="2824481"/>
            <a:ext cx="6129868" cy="2001519"/>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descr="Line.png"/>
          <p:cNvPicPr>
            <a:picLocks noChangeAspect="1"/>
          </p:cNvPicPr>
          <p:nvPr userDrawn="1"/>
        </p:nvPicPr>
        <p:blipFill rotWithShape="1">
          <a:blip r:embed="rId5">
            <a:extLst>
              <a:ext uri="{28A0092B-C50C-407E-A947-70E740481C1C}">
                <a14:useLocalDpi xmlns:a14="http://schemas.microsoft.com/office/drawing/2010/main" val="0"/>
              </a:ext>
            </a:extLst>
          </a:blip>
          <a:srcRect l="-23061" r="1"/>
          <a:stretch/>
        </p:blipFill>
        <p:spPr>
          <a:xfrm>
            <a:off x="-1213342" y="2374372"/>
            <a:ext cx="6474933" cy="213887"/>
          </a:xfrm>
          <a:prstGeom prst="rect">
            <a:avLst/>
          </a:prstGeom>
        </p:spPr>
      </p:pic>
    </p:spTree>
    <p:extLst>
      <p:ext uri="{BB962C8B-B14F-4D97-AF65-F5344CB8AC3E}">
        <p14:creationId xmlns:p14="http://schemas.microsoft.com/office/powerpoint/2010/main" val="325546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56351"/>
            <a:ext cx="9144000" cy="501650"/>
          </a:xfrm>
          <a:prstGeom prst="rect">
            <a:avLst/>
          </a:prstGeom>
          <a:gradFill flip="none" rotWithShape="1">
            <a:gsLst>
              <a:gs pos="0">
                <a:schemeClr val="accent1"/>
              </a:gs>
              <a:gs pos="100000">
                <a:schemeClr val="accent2"/>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0" y="6349734"/>
            <a:ext cx="523549" cy="523549"/>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11" name="Picture 10"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cxnSp>
        <p:nvCxnSpPr>
          <p:cNvPr id="5" name="Straight Connector 4"/>
          <p:cNvCxnSpPr/>
          <p:nvPr userDrawn="1"/>
        </p:nvCxnSpPr>
        <p:spPr>
          <a:xfrm>
            <a:off x="457200" y="409354"/>
            <a:ext cx="812727"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extured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b="1" i="1">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7"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9" name="Picture 8" descr="RLV_logo_screen_white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cxnSp>
        <p:nvCxnSpPr>
          <p:cNvPr id="12" name="Straight Connector 11"/>
          <p:cNvCxnSpPr/>
          <p:nvPr userDrawn="1"/>
        </p:nvCxnSpPr>
        <p:spPr>
          <a:xfrm>
            <a:off x="3302000" y="3488262"/>
            <a:ext cx="247226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Textured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9" name="Picture 8" descr="RLV_logo_screen_white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Tree>
    <p:extLst>
      <p:ext uri="{BB962C8B-B14F-4D97-AF65-F5344CB8AC3E}">
        <p14:creationId xmlns:p14="http://schemas.microsoft.com/office/powerpoint/2010/main" val="12996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2" y="0"/>
            <a:ext cx="9144000" cy="6858000"/>
          </a:xfrm>
        </p:spPr>
        <p:txBody>
          <a:bodyPr/>
          <a:lstStyle/>
          <a:p>
            <a:endParaRPr lang="en-US"/>
          </a:p>
        </p:txBody>
      </p:sp>
      <p:sp>
        <p:nvSpPr>
          <p:cNvPr id="20" name="Rectangle 19"/>
          <p:cNvSpPr/>
          <p:nvPr userDrawn="1"/>
        </p:nvSpPr>
        <p:spPr>
          <a:xfrm>
            <a:off x="-2" y="1778000"/>
            <a:ext cx="9144002" cy="3403600"/>
          </a:xfrm>
          <a:prstGeom prst="rect">
            <a:avLst/>
          </a:prstGeom>
          <a:solidFill>
            <a:srgbClr val="CB1F28">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6356351"/>
            <a:ext cx="9144000" cy="501650"/>
          </a:xfrm>
          <a:prstGeom prst="rect">
            <a:avLst/>
          </a:prstGeom>
          <a:gradFill flip="none" rotWithShape="1">
            <a:gsLst>
              <a:gs pos="0">
                <a:schemeClr val="accent1"/>
              </a:gs>
              <a:gs pos="100000">
                <a:schemeClr val="accent2"/>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12" name="Picture 11"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5" name="Title 1"/>
          <p:cNvSpPr>
            <a:spLocks noGrp="1"/>
          </p:cNvSpPr>
          <p:nvPr>
            <p:ph type="ctrTitle"/>
          </p:nvPr>
        </p:nvSpPr>
        <p:spPr>
          <a:xfrm>
            <a:off x="685800" y="2130425"/>
            <a:ext cx="7772400" cy="1470025"/>
          </a:xfrm>
        </p:spPr>
        <p:txBody>
          <a:bodyPr/>
          <a:lstStyle>
            <a:lvl1pPr algn="ctr">
              <a:defRPr>
                <a:solidFill>
                  <a:schemeClr val="bg1"/>
                </a:solidFill>
              </a:defRPr>
            </a:lvl1pPr>
          </a:lstStyle>
          <a:p>
            <a:r>
              <a:rPr lang="en-GB" dirty="0"/>
              <a:t>Click to edit Master title style</a:t>
            </a:r>
            <a:endParaRPr lang="en-US" dirty="0"/>
          </a:p>
        </p:txBody>
      </p:sp>
      <p:sp>
        <p:nvSpPr>
          <p:cNvPr id="16" name="Subtitle 2"/>
          <p:cNvSpPr>
            <a:spLocks noGrp="1"/>
          </p:cNvSpPr>
          <p:nvPr>
            <p:ph type="subTitle" idx="1"/>
          </p:nvPr>
        </p:nvSpPr>
        <p:spPr>
          <a:xfrm>
            <a:off x="1371600" y="3886200"/>
            <a:ext cx="6400800" cy="1752600"/>
          </a:xfrm>
        </p:spPr>
        <p:txBody>
          <a:bodyPr>
            <a:normAutofit/>
          </a:bodyPr>
          <a:lstStyle>
            <a:lvl1pPr marL="0" indent="0" algn="ctr">
              <a:buNone/>
              <a:defRPr sz="2400" b="1" i="1">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cxnSp>
        <p:nvCxnSpPr>
          <p:cNvPr id="17" name="Straight Connector 16"/>
          <p:cNvCxnSpPr/>
          <p:nvPr userDrawn="1"/>
        </p:nvCxnSpPr>
        <p:spPr>
          <a:xfrm>
            <a:off x="3302000" y="3488262"/>
            <a:ext cx="247226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1" name="Right Triangle 10"/>
          <p:cNvSpPr/>
          <p:nvPr userDrawn="1"/>
        </p:nvSpPr>
        <p:spPr>
          <a:xfrm rot="5400000">
            <a:off x="0" y="6349734"/>
            <a:ext cx="523549" cy="523549"/>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532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ackground-01.png"/>
          <p:cNvPicPr>
            <a:picLocks noChangeAspect="1"/>
          </p:cNvPicPr>
          <p:nvPr userDrawn="1"/>
        </p:nvPicPr>
        <p:blipFill rotWithShape="1">
          <a:blip r:embed="rId2">
            <a:extLst>
              <a:ext uri="{28A0092B-C50C-407E-A947-70E740481C1C}">
                <a14:useLocalDpi xmlns:a14="http://schemas.microsoft.com/office/drawing/2010/main" val="0"/>
              </a:ext>
            </a:extLst>
          </a:blip>
          <a:srcRect t="82222"/>
          <a:stretch/>
        </p:blipFill>
        <p:spPr>
          <a:xfrm>
            <a:off x="0" y="4338320"/>
            <a:ext cx="9144000" cy="2519680"/>
          </a:xfrm>
          <a:prstGeom prst="rect">
            <a:avLst/>
          </a:prstGeom>
        </p:spPr>
      </p:pic>
      <p:sp>
        <p:nvSpPr>
          <p:cNvPr id="9"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10" name="Picture 9" descr="RLV_logo_screen_white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3" name="Title 1"/>
          <p:cNvSpPr>
            <a:spLocks noGrp="1"/>
          </p:cNvSpPr>
          <p:nvPr>
            <p:ph type="title"/>
          </p:nvPr>
        </p:nvSpPr>
        <p:spPr>
          <a:xfrm>
            <a:off x="457200" y="274638"/>
            <a:ext cx="8625840" cy="1143000"/>
          </a:xfrm>
        </p:spPr>
        <p:txBody>
          <a:bodyPr/>
          <a:lstStyle/>
          <a:p>
            <a:r>
              <a:rPr lang="en-GB" dirty="0"/>
              <a:t>Click to edit Master title style</a:t>
            </a:r>
            <a:endParaRPr lang="en-US" dirty="0"/>
          </a:p>
        </p:txBody>
      </p:sp>
      <p:sp>
        <p:nvSpPr>
          <p:cNvPr id="14" name="Content Placeholder 2"/>
          <p:cNvSpPr>
            <a:spLocks noGrp="1"/>
          </p:cNvSpPr>
          <p:nvPr>
            <p:ph idx="1"/>
          </p:nvPr>
        </p:nvSpPr>
        <p:spPr>
          <a:xfrm>
            <a:off x="457200" y="1600200"/>
            <a:ext cx="8229600" cy="273811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Content Placeholder 15"/>
          <p:cNvSpPr>
            <a:spLocks noGrp="1"/>
          </p:cNvSpPr>
          <p:nvPr>
            <p:ph sz="quarter" idx="12"/>
          </p:nvPr>
        </p:nvSpPr>
        <p:spPr>
          <a:xfrm>
            <a:off x="457200" y="4653280"/>
            <a:ext cx="3891280" cy="1331595"/>
          </a:xfrm>
        </p:spPr>
        <p:txBody>
          <a:bodyPr>
            <a:noAutofit/>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endParaRPr lang="en-US" dirty="0"/>
          </a:p>
        </p:txBody>
      </p:sp>
      <p:sp>
        <p:nvSpPr>
          <p:cNvPr id="12" name="Content Placeholder 15"/>
          <p:cNvSpPr>
            <a:spLocks noGrp="1"/>
          </p:cNvSpPr>
          <p:nvPr>
            <p:ph sz="quarter" idx="13"/>
          </p:nvPr>
        </p:nvSpPr>
        <p:spPr>
          <a:xfrm>
            <a:off x="4795520" y="4653280"/>
            <a:ext cx="3891280" cy="1331595"/>
          </a:xfrm>
        </p:spPr>
        <p:txBody>
          <a:bodyPr>
            <a:noAutofit/>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endParaRPr lang="en-US" dirty="0"/>
          </a:p>
        </p:txBody>
      </p:sp>
      <p:cxnSp>
        <p:nvCxnSpPr>
          <p:cNvPr id="15" name="Straight Connector 14"/>
          <p:cNvCxnSpPr/>
          <p:nvPr userDrawn="1"/>
        </p:nvCxnSpPr>
        <p:spPr>
          <a:xfrm>
            <a:off x="457200" y="409354"/>
            <a:ext cx="812727"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62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0" y="6356351"/>
            <a:ext cx="9144000" cy="501650"/>
          </a:xfrm>
          <a:prstGeom prst="rect">
            <a:avLst/>
          </a:prstGeom>
          <a:gradFill flip="none" rotWithShape="1">
            <a:gsLst>
              <a:gs pos="0">
                <a:schemeClr val="accent1"/>
              </a:gs>
              <a:gs pos="100000">
                <a:schemeClr val="accent2"/>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12"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13" name="Picture 12"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1" name="Content Placeholder 2"/>
          <p:cNvSpPr>
            <a:spLocks noGrp="1"/>
          </p:cNvSpPr>
          <p:nvPr>
            <p:ph sz="half" idx="1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Right Triangle 13"/>
          <p:cNvSpPr/>
          <p:nvPr userDrawn="1"/>
        </p:nvSpPr>
        <p:spPr>
          <a:xfrm rot="5400000">
            <a:off x="0" y="6349734"/>
            <a:ext cx="523549" cy="523549"/>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457200" y="409354"/>
            <a:ext cx="812727"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57200" y="1600200"/>
            <a:ext cx="26009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p:cNvSpPr/>
          <p:nvPr userDrawn="1"/>
        </p:nvSpPr>
        <p:spPr>
          <a:xfrm>
            <a:off x="0" y="6356351"/>
            <a:ext cx="9144000" cy="501650"/>
          </a:xfrm>
          <a:prstGeom prst="rect">
            <a:avLst/>
          </a:prstGeom>
          <a:gradFill flip="none" rotWithShape="1">
            <a:gsLst>
              <a:gs pos="0">
                <a:schemeClr val="accent1"/>
              </a:gs>
              <a:gs pos="100000">
                <a:schemeClr val="accent2"/>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1143000"/>
          </a:xfrm>
        </p:spPr>
        <p:txBody>
          <a:bodyPr/>
          <a:lstStyle/>
          <a:p>
            <a:r>
              <a:rPr lang="en-GB" dirty="0"/>
              <a:t>Click to edit Master title style</a:t>
            </a:r>
            <a:endParaRPr lang="en-US" dirty="0"/>
          </a:p>
        </p:txBody>
      </p:sp>
      <p:sp>
        <p:nvSpPr>
          <p:cNvPr id="10"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11" name="Picture 10"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5" name="Content Placeholder 2"/>
          <p:cNvSpPr>
            <a:spLocks noGrp="1"/>
          </p:cNvSpPr>
          <p:nvPr>
            <p:ph sz="half" idx="12"/>
          </p:nvPr>
        </p:nvSpPr>
        <p:spPr>
          <a:xfrm>
            <a:off x="3241040" y="1600200"/>
            <a:ext cx="26009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Content Placeholder 2"/>
          <p:cNvSpPr>
            <a:spLocks noGrp="1"/>
          </p:cNvSpPr>
          <p:nvPr>
            <p:ph sz="half" idx="13"/>
          </p:nvPr>
        </p:nvSpPr>
        <p:spPr>
          <a:xfrm>
            <a:off x="6085840" y="1600200"/>
            <a:ext cx="26009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Right Triangle 16"/>
          <p:cNvSpPr/>
          <p:nvPr userDrawn="1"/>
        </p:nvSpPr>
        <p:spPr>
          <a:xfrm rot="5400000">
            <a:off x="0" y="6349734"/>
            <a:ext cx="523549" cy="523549"/>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457200" y="409354"/>
            <a:ext cx="812727"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57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p:cNvSpPr/>
          <p:nvPr userDrawn="1"/>
        </p:nvSpPr>
        <p:spPr>
          <a:xfrm>
            <a:off x="0" y="0"/>
            <a:ext cx="357505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4874" y="1435100"/>
            <a:ext cx="2656841"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8" name="Footer Placeholder 2"/>
          <p:cNvSpPr>
            <a:spLocks noGrp="1"/>
          </p:cNvSpPr>
          <p:nvPr>
            <p:ph type="ftr" sz="quarter" idx="11"/>
          </p:nvPr>
        </p:nvSpPr>
        <p:spPr>
          <a:xfrm>
            <a:off x="685800" y="6356350"/>
            <a:ext cx="5334000" cy="365125"/>
          </a:xfrm>
        </p:spPr>
        <p:txBody>
          <a:bodyPr/>
          <a:lstStyle>
            <a:lvl1pPr>
              <a:defRPr sz="900">
                <a:solidFill>
                  <a:schemeClr val="bg1"/>
                </a:solidFill>
              </a:defRPr>
            </a:lvl1pPr>
          </a:lstStyle>
          <a:p>
            <a:pPr algn="l"/>
            <a:r>
              <a:rPr lang="en-US" dirty="0"/>
              <a:t>Red Line Voting  /  </a:t>
            </a:r>
            <a:fld id="{0DD58EC8-563A-3B44-9779-789584007975}" type="slidenum">
              <a:rPr lang="en-US" smtClean="0"/>
              <a:pPr algn="l"/>
              <a:t>‹#›</a:t>
            </a:fld>
            <a:endParaRPr lang="en-US" dirty="0"/>
          </a:p>
        </p:txBody>
      </p:sp>
      <p:pic>
        <p:nvPicPr>
          <p:cNvPr id="9" name="Picture 8" descr="RLV_logo_screen_white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2" name="Title Placeholder 1"/>
          <p:cNvSpPr>
            <a:spLocks noGrp="1"/>
          </p:cNvSpPr>
          <p:nvPr>
            <p:ph type="title"/>
          </p:nvPr>
        </p:nvSpPr>
        <p:spPr>
          <a:xfrm>
            <a:off x="447898" y="274638"/>
            <a:ext cx="2885440" cy="1160462"/>
          </a:xfrm>
          <a:prstGeom prst="rect">
            <a:avLst/>
          </a:prstGeom>
        </p:spPr>
        <p:txBody>
          <a:bodyPr vert="horz" lIns="91440" tIns="45720" rIns="91440" bIns="45720" rtlCol="0" anchor="ctr">
            <a:normAutofit/>
          </a:bodyPr>
          <a:lstStyle>
            <a:lvl1pPr>
              <a:defRPr>
                <a:solidFill>
                  <a:schemeClr val="bg1"/>
                </a:solidFill>
              </a:defRPr>
            </a:lvl1pPr>
          </a:lstStyle>
          <a:p>
            <a:r>
              <a:rPr lang="en-GB" dirty="0"/>
              <a:t>Click</a:t>
            </a:r>
            <a:endParaRPr lang="en-US" dirty="0"/>
          </a:p>
        </p:txBody>
      </p:sp>
      <p:cxnSp>
        <p:nvCxnSpPr>
          <p:cNvPr id="13" name="Straight Connector 12"/>
          <p:cNvCxnSpPr/>
          <p:nvPr userDrawn="1"/>
        </p:nvCxnSpPr>
        <p:spPr>
          <a:xfrm>
            <a:off x="435072" y="409354"/>
            <a:ext cx="81272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err="1"/>
              <a:t>ato</a:t>
            </a:r>
            <a:r>
              <a:rPr lang="en-GB" dirty="0"/>
              <a:t>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FF5EC-8909-6441-A3D2-4B4B406B8604}" type="datetimeFigureOut">
              <a:rPr lang="en-US" smtClean="0"/>
              <a:pPr/>
              <a:t>7/8/2020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58EC8-563A-3B44-9779-789584007975}" type="slidenum">
              <a:rPr lang="en-US" smtClean="0"/>
              <a:pPr/>
              <a:t>‹#›</a:t>
            </a:fld>
            <a:endParaRPr lang="en-US"/>
          </a:p>
        </p:txBody>
      </p:sp>
      <p:cxnSp>
        <p:nvCxnSpPr>
          <p:cNvPr id="7" name="Straight Connector 6"/>
          <p:cNvCxnSpPr/>
          <p:nvPr userDrawn="1"/>
        </p:nvCxnSpPr>
        <p:spPr>
          <a:xfrm>
            <a:off x="457200" y="409354"/>
            <a:ext cx="812727"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 id="2147483665" r:id="rId4"/>
    <p:sldLayoutId id="2147483660" r:id="rId5"/>
    <p:sldLayoutId id="2147483661" r:id="rId6"/>
    <p:sldLayoutId id="2147483652" r:id="rId7"/>
    <p:sldLayoutId id="2147483662" r:id="rId8"/>
    <p:sldLayoutId id="2147483656" r:id="rId9"/>
    <p:sldLayoutId id="2147483663" r:id="rId10"/>
    <p:sldLayoutId id="2147483666" r:id="rId11"/>
    <p:sldLayoutId id="2147483664" r:id="rId12"/>
  </p:sldLayoutIdLst>
  <p:txStyles>
    <p:titleStyle>
      <a:lvl1pPr algn="l" defTabSz="457200" rtl="0" eaLnBrk="1" latinLnBrk="0" hangingPunct="1">
        <a:spcBef>
          <a:spcPct val="0"/>
        </a:spcBef>
        <a:buNone/>
        <a:defRPr sz="4000" b="1" kern="1200">
          <a:solidFill>
            <a:srgbClr val="C21323"/>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88664"/>
            <a:ext cx="7772400" cy="686629"/>
          </a:xfrm>
        </p:spPr>
        <p:txBody>
          <a:bodyPr>
            <a:normAutofit fontScale="90000"/>
          </a:bodyPr>
          <a:lstStyle/>
          <a:p>
            <a:r>
              <a:rPr lang="en-US" sz="6667" dirty="0"/>
              <a:t>Red Line Voting: </a:t>
            </a:r>
            <a:br>
              <a:rPr lang="en-US" dirty="0"/>
            </a:br>
            <a:endParaRPr lang="en-US" sz="3600" b="1" i="1" dirty="0">
              <a:latin typeface="Georgia"/>
              <a:cs typeface="Georgia"/>
            </a:endParaRPr>
          </a:p>
        </p:txBody>
      </p:sp>
      <p:sp>
        <p:nvSpPr>
          <p:cNvPr id="4" name="Subtitle 3"/>
          <p:cNvSpPr>
            <a:spLocks noGrp="1"/>
          </p:cNvSpPr>
          <p:nvPr>
            <p:ph type="subTitle" idx="1"/>
          </p:nvPr>
        </p:nvSpPr>
        <p:spPr>
          <a:xfrm>
            <a:off x="690766" y="3975293"/>
            <a:ext cx="7830403" cy="787602"/>
          </a:xfrm>
        </p:spPr>
        <p:txBody>
          <a:bodyPr>
            <a:normAutofit/>
          </a:bodyPr>
          <a:lstStyle/>
          <a:p>
            <a:pPr algn="l">
              <a:lnSpc>
                <a:spcPct val="120000"/>
              </a:lnSpc>
            </a:pPr>
            <a:r>
              <a:rPr lang="en-US" dirty="0"/>
              <a:t>effective stewardship for your scheme</a:t>
            </a:r>
          </a:p>
        </p:txBody>
      </p:sp>
      <p:cxnSp>
        <p:nvCxnSpPr>
          <p:cNvPr id="5" name="Straight Connector 4"/>
          <p:cNvCxnSpPr/>
          <p:nvPr/>
        </p:nvCxnSpPr>
        <p:spPr>
          <a:xfrm>
            <a:off x="801245" y="3943804"/>
            <a:ext cx="526501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ubtitle 3"/>
          <p:cNvSpPr txBox="1">
            <a:spLocks/>
          </p:cNvSpPr>
          <p:nvPr/>
        </p:nvSpPr>
        <p:spPr>
          <a:xfrm>
            <a:off x="690766" y="4626812"/>
            <a:ext cx="7830403" cy="78760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b="1" i="1" kern="1200">
                <a:solidFill>
                  <a:schemeClr val="tx1"/>
                </a:solidFill>
                <a:latin typeface="Georgia"/>
                <a:ea typeface="+mn-ea"/>
                <a:cs typeface="Georgia"/>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sz="1800" b="0" dirty="0">
                <a:solidFill>
                  <a:srgbClr val="FFFFFF"/>
                </a:solidFill>
              </a:rPr>
              <a:t>Presented by &lt;insert name here&gt; / &lt;Date&gt;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3424" y="699797"/>
            <a:ext cx="8229600" cy="1143000"/>
          </a:xfrm>
        </p:spPr>
        <p:txBody>
          <a:bodyPr/>
          <a:lstStyle/>
          <a:p>
            <a:r>
              <a:rPr lang="en-US" dirty="0">
                <a:solidFill>
                  <a:srgbClr val="FFFFFF"/>
                </a:solidFill>
              </a:rPr>
              <a:t>Red Line Voting</a:t>
            </a:r>
          </a:p>
        </p:txBody>
      </p:sp>
      <p:sp>
        <p:nvSpPr>
          <p:cNvPr id="3" name="Content Placeholder 2"/>
          <p:cNvSpPr>
            <a:spLocks noGrp="1"/>
          </p:cNvSpPr>
          <p:nvPr>
            <p:ph idx="4294967295"/>
          </p:nvPr>
        </p:nvSpPr>
        <p:spPr>
          <a:xfrm>
            <a:off x="893424" y="1842797"/>
            <a:ext cx="7413146" cy="4525963"/>
          </a:xfrm>
        </p:spPr>
        <p:txBody>
          <a:bodyPr>
            <a:normAutofit/>
          </a:bodyPr>
          <a:lstStyle/>
          <a:p>
            <a:pPr marL="360000">
              <a:spcBef>
                <a:spcPts val="1500"/>
              </a:spcBef>
              <a:buClr>
                <a:schemeClr val="bg1"/>
              </a:buClr>
            </a:pPr>
            <a:r>
              <a:rPr lang="en-US" sz="1800" dirty="0">
                <a:solidFill>
                  <a:schemeClr val="bg1"/>
                </a:solidFill>
                <a:latin typeface="Arial"/>
                <a:cs typeface="Arial"/>
              </a:rPr>
              <a:t>The Red Lines are voting instructions on the key Environmental, Social and Corporate Governance issues</a:t>
            </a:r>
          </a:p>
          <a:p>
            <a:pPr marL="360000">
              <a:spcBef>
                <a:spcPts val="1500"/>
              </a:spcBef>
              <a:buClr>
                <a:schemeClr val="bg1"/>
              </a:buClr>
            </a:pPr>
            <a:r>
              <a:rPr lang="en-US" sz="1800" dirty="0">
                <a:solidFill>
                  <a:schemeClr val="bg1"/>
                </a:solidFill>
                <a:latin typeface="Arial"/>
                <a:cs typeface="Arial"/>
              </a:rPr>
              <a:t>They are proportionate, set at the level of best practice guided </a:t>
            </a:r>
            <a:br>
              <a:rPr lang="en-US" sz="1800" dirty="0">
                <a:solidFill>
                  <a:schemeClr val="bg1"/>
                </a:solidFill>
                <a:latin typeface="Arial"/>
                <a:cs typeface="Arial"/>
              </a:rPr>
            </a:br>
            <a:r>
              <a:rPr lang="en-US" sz="1800" dirty="0">
                <a:solidFill>
                  <a:schemeClr val="bg1"/>
                </a:solidFill>
                <a:latin typeface="Arial"/>
                <a:cs typeface="Arial"/>
              </a:rPr>
              <a:t>by the UK Governance Code, the UN Global Compact, the FRC and CDP</a:t>
            </a:r>
          </a:p>
          <a:p>
            <a:pPr marL="360000">
              <a:spcBef>
                <a:spcPts val="1500"/>
              </a:spcBef>
              <a:buClr>
                <a:schemeClr val="bg1"/>
              </a:buClr>
            </a:pPr>
            <a:r>
              <a:rPr lang="en-US" sz="1800" dirty="0">
                <a:solidFill>
                  <a:schemeClr val="bg1"/>
                </a:solidFill>
                <a:latin typeface="Arial"/>
                <a:cs typeface="Arial"/>
              </a:rPr>
              <a:t>They are the UK’s first easy-to-use template policies on the environment and on social issues</a:t>
            </a:r>
          </a:p>
          <a:p>
            <a:pPr marL="360000">
              <a:spcBef>
                <a:spcPts val="1500"/>
              </a:spcBef>
              <a:buClr>
                <a:schemeClr val="bg1"/>
              </a:buClr>
            </a:pPr>
            <a:r>
              <a:rPr lang="en-US" sz="1800" dirty="0">
                <a:solidFill>
                  <a:schemeClr val="bg1"/>
                </a:solidFill>
                <a:latin typeface="Arial"/>
                <a:cs typeface="Arial"/>
              </a:rPr>
              <a:t>They apply to UK stock market-listed investments</a:t>
            </a:r>
          </a:p>
          <a:p>
            <a:pPr marL="360000">
              <a:spcBef>
                <a:spcPts val="1500"/>
              </a:spcBef>
              <a:buClr>
                <a:schemeClr val="bg1"/>
              </a:buClr>
            </a:pPr>
            <a:r>
              <a:rPr lang="en-US" sz="1800" dirty="0">
                <a:solidFill>
                  <a:schemeClr val="bg1"/>
                </a:solidFill>
                <a:latin typeface="Arial"/>
                <a:cs typeface="Arial"/>
              </a:rPr>
              <a:t>They link to resolutions typically laid at all AGMs</a:t>
            </a:r>
            <a:br>
              <a:rPr lang="en-US" sz="1800" dirty="0">
                <a:solidFill>
                  <a:schemeClr val="bg1"/>
                </a:solidFill>
                <a:latin typeface="Arial"/>
                <a:cs typeface="Arial"/>
              </a:rPr>
            </a:br>
            <a:r>
              <a:rPr lang="en-US" sz="1800" dirty="0">
                <a:solidFill>
                  <a:schemeClr val="bg1"/>
                </a:solidFill>
                <a:latin typeface="Arial"/>
                <a:cs typeface="Arial"/>
              </a:rPr>
              <a:t>		</a:t>
            </a:r>
            <a:r>
              <a:rPr lang="en-US" sz="1600" dirty="0">
                <a:solidFill>
                  <a:schemeClr val="bg1"/>
                </a:solidFill>
                <a:latin typeface="Arial"/>
                <a:cs typeface="Arial"/>
              </a:rPr>
              <a:t>They </a:t>
            </a:r>
            <a:r>
              <a:rPr lang="en-US" sz="1600" dirty="0" err="1">
                <a:solidFill>
                  <a:schemeClr val="bg1"/>
                </a:solidFill>
                <a:latin typeface="Arial"/>
                <a:cs typeface="Arial"/>
              </a:rPr>
              <a:t>optimise</a:t>
            </a:r>
            <a:r>
              <a:rPr lang="en-US" sz="1600" dirty="0">
                <a:solidFill>
                  <a:schemeClr val="bg1"/>
                </a:solidFill>
                <a:latin typeface="Arial"/>
                <a:cs typeface="Arial"/>
              </a:rPr>
              <a:t> the use of existing tools and procedures</a:t>
            </a:r>
          </a:p>
          <a:p>
            <a:pPr marL="285750" indent="-285750">
              <a:spcBef>
                <a:spcPts val="300"/>
              </a:spcBef>
              <a:buClr>
                <a:schemeClr val="bg1"/>
              </a:buClr>
              <a:buFont typeface="Arial"/>
              <a:buChar char="•"/>
            </a:pPr>
            <a:endParaRPr lang="en-US" sz="1800" dirty="0">
              <a:solidFill>
                <a:schemeClr val="bg1"/>
              </a:solidFill>
            </a:endParaRPr>
          </a:p>
        </p:txBody>
      </p:sp>
      <p:pic>
        <p:nvPicPr>
          <p:cNvPr id="8" name="Picture 7" descr="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24" y="604559"/>
            <a:ext cx="7271115" cy="240187"/>
          </a:xfrm>
          <a:prstGeom prst="rect">
            <a:avLst/>
          </a:prstGeom>
        </p:spPr>
      </p:pic>
      <p:sp>
        <p:nvSpPr>
          <p:cNvPr id="9"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10</a:t>
            </a:fld>
            <a:endParaRPr lang="en-US" dirty="0"/>
          </a:p>
        </p:txBody>
      </p:sp>
      <p:sp>
        <p:nvSpPr>
          <p:cNvPr id="6" name="Right Triangle 5"/>
          <p:cNvSpPr/>
          <p:nvPr/>
        </p:nvSpPr>
        <p:spPr>
          <a:xfrm rot="13500000">
            <a:off x="935308" y="1901702"/>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3500000">
            <a:off x="935309" y="2653923"/>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rot="13500000">
            <a:off x="935311" y="3707294"/>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rot="13500000">
            <a:off x="935312" y="4421729"/>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Triangle 11"/>
          <p:cNvSpPr/>
          <p:nvPr/>
        </p:nvSpPr>
        <p:spPr>
          <a:xfrm rot="13500000">
            <a:off x="935313" y="4875337"/>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Triangle 12"/>
          <p:cNvSpPr/>
          <p:nvPr/>
        </p:nvSpPr>
        <p:spPr>
          <a:xfrm rot="13500000">
            <a:off x="1536315" y="5174604"/>
            <a:ext cx="202235" cy="202235"/>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43" descr="Sustainabil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601" r="8601"/>
          <a:stretch>
            <a:fillRect/>
          </a:stretch>
        </p:blipFill>
        <p:spPr>
          <a:xfrm>
            <a:off x="4387850" y="-1"/>
            <a:ext cx="4756150" cy="6554649"/>
          </a:xfrm>
        </p:spPr>
      </p:pic>
      <p:sp>
        <p:nvSpPr>
          <p:cNvPr id="6" name="Rectangle 5"/>
          <p:cNvSpPr/>
          <p:nvPr/>
        </p:nvSpPr>
        <p:spPr>
          <a:xfrm>
            <a:off x="0" y="6356351"/>
            <a:ext cx="9144000" cy="501650"/>
          </a:xfrm>
          <a:prstGeom prst="rect">
            <a:avLst/>
          </a:prstGeom>
          <a:gradFill flip="none" rotWithShape="1">
            <a:gsLst>
              <a:gs pos="0">
                <a:schemeClr val="accent1"/>
              </a:gs>
              <a:gs pos="100000">
                <a:schemeClr val="accent2"/>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rot="5400000">
            <a:off x="0" y="6349734"/>
            <a:ext cx="523549" cy="523549"/>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RLV_logo_screen_white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2" name="Title 1"/>
          <p:cNvSpPr>
            <a:spLocks noGrp="1"/>
          </p:cNvSpPr>
          <p:nvPr>
            <p:ph type="title"/>
          </p:nvPr>
        </p:nvSpPr>
        <p:spPr/>
        <p:txBody>
          <a:bodyPr>
            <a:normAutofit fontScale="90000"/>
          </a:bodyPr>
          <a:lstStyle/>
          <a:p>
            <a:r>
              <a:rPr lang="en-US" dirty="0"/>
              <a:t>The Red Lines </a:t>
            </a:r>
            <a:br>
              <a:rPr lang="en-US" dirty="0"/>
            </a:br>
            <a:r>
              <a:rPr lang="en-US" dirty="0"/>
              <a:t>are </a:t>
            </a:r>
            <a:r>
              <a:rPr lang="en-US" i="1" dirty="0">
                <a:solidFill>
                  <a:srgbClr val="000000"/>
                </a:solidFill>
              </a:rPr>
              <a:t>not</a:t>
            </a:r>
            <a:r>
              <a:rPr lang="en-US" dirty="0"/>
              <a:t> about </a:t>
            </a:r>
            <a:br>
              <a:rPr lang="en-US" dirty="0"/>
            </a:br>
            <a:r>
              <a:rPr lang="en-US" dirty="0"/>
              <a:t>stock selection</a:t>
            </a:r>
          </a:p>
        </p:txBody>
      </p:sp>
      <p:sp>
        <p:nvSpPr>
          <p:cNvPr id="25" name="Content Placeholder 24"/>
          <p:cNvSpPr>
            <a:spLocks noGrp="1"/>
          </p:cNvSpPr>
          <p:nvPr>
            <p:ph idx="1"/>
          </p:nvPr>
        </p:nvSpPr>
        <p:spPr>
          <a:xfrm>
            <a:off x="457200" y="2534696"/>
            <a:ext cx="3704447" cy="3764954"/>
          </a:xfrm>
        </p:spPr>
        <p:txBody>
          <a:bodyPr>
            <a:normAutofit fontScale="55000" lnSpcReduction="20000"/>
          </a:bodyPr>
          <a:lstStyle/>
          <a:p>
            <a:pPr>
              <a:lnSpc>
                <a:spcPct val="110000"/>
              </a:lnSpc>
              <a:spcBef>
                <a:spcPts val="1200"/>
              </a:spcBef>
            </a:pPr>
            <a:r>
              <a:rPr lang="en-US" b="1" i="1" dirty="0">
                <a:latin typeface="Georgia"/>
                <a:cs typeface="Georgia"/>
              </a:rPr>
              <a:t>“Ethical investment” is usually taken to mean taking investment decisions on the basis of ethical concerns – </a:t>
            </a:r>
            <a:br>
              <a:rPr lang="en-US" b="1" i="1" dirty="0">
                <a:latin typeface="Georgia"/>
                <a:cs typeface="Georgia"/>
              </a:rPr>
            </a:br>
            <a:r>
              <a:rPr lang="en-US" b="1" i="1" dirty="0">
                <a:latin typeface="Georgia"/>
                <a:cs typeface="Georgia"/>
              </a:rPr>
              <a:t>e.g. divesting from tobacco </a:t>
            </a:r>
            <a:br>
              <a:rPr lang="en-US" b="1" i="1" dirty="0">
                <a:latin typeface="Georgia"/>
                <a:cs typeface="Georgia"/>
              </a:rPr>
            </a:br>
            <a:r>
              <a:rPr lang="en-US" b="1" i="1" dirty="0">
                <a:latin typeface="Georgia"/>
                <a:cs typeface="Georgia"/>
              </a:rPr>
              <a:t>or weapons companies. </a:t>
            </a:r>
            <a:br>
              <a:rPr lang="en-US" b="1" i="1" dirty="0">
                <a:latin typeface="Georgia"/>
                <a:cs typeface="Georgia"/>
              </a:rPr>
            </a:br>
            <a:r>
              <a:rPr lang="en-US" b="1" i="1" dirty="0">
                <a:latin typeface="Georgia"/>
                <a:cs typeface="Georgia"/>
              </a:rPr>
              <a:t>Red Line Voting is not connected with this.</a:t>
            </a:r>
          </a:p>
          <a:p>
            <a:pPr>
              <a:lnSpc>
                <a:spcPct val="110000"/>
              </a:lnSpc>
              <a:spcBef>
                <a:spcPts val="1200"/>
              </a:spcBef>
            </a:pPr>
            <a:r>
              <a:rPr lang="en-US" b="1" i="1" dirty="0">
                <a:latin typeface="Georgia"/>
                <a:cs typeface="Georgia"/>
              </a:rPr>
              <a:t>Red Line Voting is about ensuring the long-term sustainability of your existing equity investments whatever they are.</a:t>
            </a:r>
          </a:p>
          <a:p>
            <a:endParaRPr lang="en-US" dirty="0"/>
          </a:p>
          <a:p>
            <a:endParaRPr lang="en-US" dirty="0"/>
          </a:p>
        </p:txBody>
      </p:sp>
      <p:sp>
        <p:nvSpPr>
          <p:cNvPr id="10" name="Footer Placeholder 2"/>
          <p:cNvSpPr txBox="1">
            <a:spLocks/>
          </p:cNvSpPr>
          <p:nvPr/>
        </p:nvSpPr>
        <p:spPr>
          <a:xfrm>
            <a:off x="457200" y="6424390"/>
            <a:ext cx="5562600" cy="365125"/>
          </a:xfrm>
          <a:prstGeom prst="rect">
            <a:avLst/>
          </a:prstGeom>
        </p:spPr>
        <p:txBody>
          <a:bodyP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Red Line Voting: effective stewardship of your scheme /  </a:t>
            </a:r>
            <a:fld id="{0DD58EC8-563A-3B44-9779-78958400797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600960" cy="4262695"/>
          </a:xfrm>
        </p:spPr>
        <p:txBody>
          <a:bodyPr>
            <a:normAutofit/>
          </a:bodyPr>
          <a:lstStyle/>
          <a:p>
            <a:pPr>
              <a:spcBef>
                <a:spcPts val="1600"/>
              </a:spcBef>
              <a:buNone/>
            </a:pPr>
            <a:r>
              <a:rPr lang="en-US" sz="1600" b="1" i="1" dirty="0">
                <a:solidFill>
                  <a:schemeClr val="accent1"/>
                </a:solidFill>
                <a:latin typeface="Georgia"/>
                <a:cs typeface="Georgia"/>
              </a:rPr>
              <a:t>     </a:t>
            </a:r>
            <a:r>
              <a:rPr lang="en-US" sz="1800" b="1" i="1" dirty="0">
                <a:solidFill>
                  <a:schemeClr val="accent1"/>
                </a:solidFill>
                <a:latin typeface="Georgia"/>
                <a:cs typeface="Georgia"/>
              </a:rPr>
              <a:t>Environment</a:t>
            </a:r>
            <a:endParaRPr lang="en-US" sz="1600" dirty="0"/>
          </a:p>
          <a:p>
            <a:pPr>
              <a:spcBef>
                <a:spcPts val="1600"/>
              </a:spcBef>
              <a:buNone/>
            </a:pPr>
            <a:r>
              <a:rPr lang="en-US" sz="1600" dirty="0"/>
              <a:t>Based on the UN Global Compact, drawn up with expert assistance from CDP, which states that if these Red Lines are widely adopted they would be a game-changer in driving corporate change to address climate change </a:t>
            </a:r>
          </a:p>
          <a:p>
            <a:endParaRPr lang="en-US" dirty="0"/>
          </a:p>
        </p:txBody>
      </p:sp>
      <p:sp>
        <p:nvSpPr>
          <p:cNvPr id="2" name="Title 1"/>
          <p:cNvSpPr>
            <a:spLocks noGrp="1"/>
          </p:cNvSpPr>
          <p:nvPr>
            <p:ph type="title"/>
          </p:nvPr>
        </p:nvSpPr>
        <p:spPr/>
        <p:txBody>
          <a:bodyPr/>
          <a:lstStyle/>
          <a:p>
            <a:r>
              <a:rPr lang="en-US" dirty="0"/>
              <a:t>What do the Red Lines cover?</a:t>
            </a:r>
          </a:p>
        </p:txBody>
      </p:sp>
      <p:sp>
        <p:nvSpPr>
          <p:cNvPr id="5" name="Content Placeholder 4"/>
          <p:cNvSpPr>
            <a:spLocks noGrp="1"/>
          </p:cNvSpPr>
          <p:nvPr>
            <p:ph sz="half" idx="12"/>
          </p:nvPr>
        </p:nvSpPr>
        <p:spPr>
          <a:xfrm>
            <a:off x="3241040" y="1600201"/>
            <a:ext cx="2600960" cy="4171974"/>
          </a:xfrm>
        </p:spPr>
        <p:txBody>
          <a:bodyPr>
            <a:normAutofit fontScale="25000" lnSpcReduction="20000"/>
          </a:bodyPr>
          <a:lstStyle/>
          <a:p>
            <a:pPr>
              <a:lnSpc>
                <a:spcPct val="120000"/>
              </a:lnSpc>
              <a:spcBef>
                <a:spcPts val="1000"/>
              </a:spcBef>
              <a:spcAft>
                <a:spcPts val="600"/>
              </a:spcAft>
            </a:pPr>
            <a:r>
              <a:rPr lang="en-US" sz="4900" b="1" i="1" dirty="0">
                <a:solidFill>
                  <a:srgbClr val="C21323"/>
                </a:solidFill>
                <a:latin typeface="Georgia"/>
                <a:cs typeface="Georgia"/>
              </a:rPr>
              <a:t>      </a:t>
            </a:r>
            <a:r>
              <a:rPr lang="en-US" sz="7200" b="1" i="1" dirty="0">
                <a:solidFill>
                  <a:srgbClr val="C21323"/>
                </a:solidFill>
                <a:latin typeface="Georgia"/>
                <a:cs typeface="Georgia"/>
              </a:rPr>
              <a:t>Social </a:t>
            </a:r>
            <a:endParaRPr lang="en-US" sz="4900" dirty="0"/>
          </a:p>
          <a:p>
            <a:pPr>
              <a:lnSpc>
                <a:spcPct val="120000"/>
              </a:lnSpc>
              <a:spcBef>
                <a:spcPts val="1000"/>
              </a:spcBef>
              <a:spcAft>
                <a:spcPts val="600"/>
              </a:spcAft>
            </a:pPr>
            <a:r>
              <a:rPr lang="en-US" sz="6400" dirty="0"/>
              <a:t>Based on the UN Global compact, </a:t>
            </a:r>
            <a:r>
              <a:rPr lang="en-US" sz="6400" dirty="0" err="1"/>
              <a:t>focusses</a:t>
            </a:r>
            <a:r>
              <a:rPr lang="en-US" sz="6400" dirty="0"/>
              <a:t> on equality, low pay, trade union recognition, political donations, breach of </a:t>
            </a:r>
            <a:r>
              <a:rPr lang="en-US" sz="6400" dirty="0" err="1"/>
              <a:t>labour</a:t>
            </a:r>
            <a:r>
              <a:rPr lang="en-US" sz="6400" dirty="0"/>
              <a:t> standards or law</a:t>
            </a:r>
          </a:p>
          <a:p>
            <a:pPr>
              <a:lnSpc>
                <a:spcPct val="120000"/>
              </a:lnSpc>
              <a:spcAft>
                <a:spcPts val="600"/>
              </a:spcAft>
            </a:pPr>
            <a:r>
              <a:rPr lang="en-US" sz="6400" i="1" dirty="0">
                <a:solidFill>
                  <a:schemeClr val="accent2"/>
                </a:solidFill>
              </a:rPr>
              <a:t>NB. the United Nations Global Compact is globally endorsed by governments and 13,000 corporate participants and other stakeholders in over 170 countries</a:t>
            </a:r>
          </a:p>
          <a:p>
            <a:endParaRPr lang="en-US" dirty="0"/>
          </a:p>
        </p:txBody>
      </p:sp>
      <p:sp>
        <p:nvSpPr>
          <p:cNvPr id="6" name="Content Placeholder 5"/>
          <p:cNvSpPr>
            <a:spLocks noGrp="1"/>
          </p:cNvSpPr>
          <p:nvPr>
            <p:ph sz="half" idx="13"/>
          </p:nvPr>
        </p:nvSpPr>
        <p:spPr/>
        <p:txBody>
          <a:bodyPr>
            <a:normAutofit/>
          </a:bodyPr>
          <a:lstStyle/>
          <a:p>
            <a:pPr marL="162000">
              <a:spcBef>
                <a:spcPts val="1000"/>
              </a:spcBef>
            </a:pPr>
            <a:r>
              <a:rPr lang="en-US" sz="1800" b="1" i="1" dirty="0">
                <a:solidFill>
                  <a:srgbClr val="C21323"/>
                </a:solidFill>
                <a:latin typeface="Georgia"/>
                <a:cs typeface="Georgia"/>
              </a:rPr>
              <a:t>Corporate governance</a:t>
            </a:r>
            <a:endParaRPr lang="en-US" sz="1600" dirty="0"/>
          </a:p>
          <a:p>
            <a:pPr>
              <a:spcBef>
                <a:spcPts val="1000"/>
              </a:spcBef>
            </a:pPr>
            <a:r>
              <a:rPr lang="en-US" sz="1600" dirty="0"/>
              <a:t>In accordance with the UK Corporate Governance Code and following survey of major pension schemes’ policies. Includes policies on directors, auditors, executive pay, tax policy, takeovers, dividends</a:t>
            </a:r>
          </a:p>
          <a:p>
            <a:endParaRPr lang="en-US" dirty="0"/>
          </a:p>
        </p:txBody>
      </p:sp>
      <p:sp>
        <p:nvSpPr>
          <p:cNvPr id="9" name="Right Triangle 8"/>
          <p:cNvSpPr/>
          <p:nvPr/>
        </p:nvSpPr>
        <p:spPr>
          <a:xfrm rot="5400000">
            <a:off x="544299" y="1677562"/>
            <a:ext cx="216255" cy="216255"/>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rot="5400000">
            <a:off x="3345189" y="1677562"/>
            <a:ext cx="216255" cy="216255"/>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rot="5400000">
            <a:off x="6085840" y="1677562"/>
            <a:ext cx="216255" cy="216255"/>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52780"/>
            <a:ext cx="2593162" cy="8946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1400" b="1" i="1" dirty="0">
                <a:solidFill>
                  <a:schemeClr val="tx1"/>
                </a:solidFill>
                <a:latin typeface="Georgia"/>
                <a:cs typeface="Georgia"/>
              </a:rPr>
              <a:t>E.) Environment </a:t>
            </a:r>
          </a:p>
          <a:p>
            <a:r>
              <a:rPr lang="en-US" sz="1200" dirty="0"/>
              <a:t>Developed in accordance with the United Nations Global Compact </a:t>
            </a:r>
          </a:p>
        </p:txBody>
      </p:sp>
      <p:sp>
        <p:nvSpPr>
          <p:cNvPr id="8" name="Rectangle 7"/>
          <p:cNvSpPr/>
          <p:nvPr/>
        </p:nvSpPr>
        <p:spPr>
          <a:xfrm>
            <a:off x="3241040" y="1452780"/>
            <a:ext cx="2593162" cy="8946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it-IT" sz="1400" b="1" i="1" dirty="0">
                <a:solidFill>
                  <a:srgbClr val="000000"/>
                </a:solidFill>
                <a:latin typeface="Georgia"/>
                <a:cs typeface="Georgia"/>
              </a:rPr>
              <a:t>S.) Social </a:t>
            </a:r>
          </a:p>
          <a:p>
            <a:r>
              <a:rPr lang="en-US" sz="1200" dirty="0"/>
              <a:t>Developed in accordance with the United Nations Global Compact &amp; UK Corporate Governance Code</a:t>
            </a:r>
          </a:p>
        </p:txBody>
      </p:sp>
      <p:sp>
        <p:nvSpPr>
          <p:cNvPr id="9" name="Rectangle 8"/>
          <p:cNvSpPr/>
          <p:nvPr/>
        </p:nvSpPr>
        <p:spPr>
          <a:xfrm>
            <a:off x="6019800" y="1452780"/>
            <a:ext cx="2593162" cy="8946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it-IT" sz="1400" b="1" i="1" dirty="0">
                <a:solidFill>
                  <a:srgbClr val="000000"/>
                </a:solidFill>
                <a:latin typeface="Georgia"/>
                <a:cs typeface="Georgia"/>
              </a:rPr>
              <a:t>G.) Corporate </a:t>
            </a:r>
            <a:r>
              <a:rPr lang="it-IT" sz="1400" b="1" i="1" dirty="0" err="1">
                <a:solidFill>
                  <a:srgbClr val="000000"/>
                </a:solidFill>
                <a:latin typeface="Georgia"/>
                <a:cs typeface="Georgia"/>
              </a:rPr>
              <a:t>governance</a:t>
            </a:r>
            <a:r>
              <a:rPr lang="it-IT" sz="1400" b="1" i="1" dirty="0">
                <a:solidFill>
                  <a:srgbClr val="000000"/>
                </a:solidFill>
                <a:latin typeface="Georgia"/>
                <a:cs typeface="Georgia"/>
              </a:rPr>
              <a:t> </a:t>
            </a:r>
          </a:p>
          <a:p>
            <a:r>
              <a:rPr lang="en-US" sz="1200" dirty="0"/>
              <a:t>Developed in accordance with the UK Corporate Governance Code</a:t>
            </a:r>
          </a:p>
        </p:txBody>
      </p:sp>
      <p:sp>
        <p:nvSpPr>
          <p:cNvPr id="2" name="Title 1"/>
          <p:cNvSpPr>
            <a:spLocks noGrp="1"/>
          </p:cNvSpPr>
          <p:nvPr>
            <p:ph type="title"/>
          </p:nvPr>
        </p:nvSpPr>
        <p:spPr/>
        <p:txBody>
          <a:bodyPr/>
          <a:lstStyle/>
          <a:p>
            <a:r>
              <a:rPr lang="en-US" dirty="0"/>
              <a:t>The Red Lines (summary)</a:t>
            </a:r>
          </a:p>
        </p:txBody>
      </p:sp>
      <p:sp>
        <p:nvSpPr>
          <p:cNvPr id="6" name="Footer Placeholder 2"/>
          <p:cNvSpPr>
            <a:spLocks noGrp="1"/>
          </p:cNvSpPr>
          <p:nvPr>
            <p:ph type="ftr" sz="quarter" idx="11"/>
          </p:nvPr>
        </p:nvSpPr>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13</a:t>
            </a:fld>
            <a:endParaRPr lang="en-US" dirty="0"/>
          </a:p>
        </p:txBody>
      </p:sp>
      <p:sp>
        <p:nvSpPr>
          <p:cNvPr id="10" name="Rectangle 9"/>
          <p:cNvSpPr/>
          <p:nvPr/>
        </p:nvSpPr>
        <p:spPr>
          <a:xfrm>
            <a:off x="457200" y="2494852"/>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Climate change: </a:t>
            </a:r>
            <a:br>
              <a:rPr lang="en-US" sz="1200" dirty="0"/>
            </a:br>
            <a:r>
              <a:rPr lang="en-US" sz="1200" dirty="0">
                <a:solidFill>
                  <a:srgbClr val="000000"/>
                </a:solidFill>
              </a:rPr>
              <a:t>Environmental Sustainability </a:t>
            </a:r>
          </a:p>
        </p:txBody>
      </p:sp>
      <p:sp>
        <p:nvSpPr>
          <p:cNvPr id="11" name="Rectangle 10"/>
          <p:cNvSpPr/>
          <p:nvPr/>
        </p:nvSpPr>
        <p:spPr>
          <a:xfrm>
            <a:off x="457200" y="3095884"/>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Climate change: </a:t>
            </a:r>
            <a:br>
              <a:rPr lang="en-US" sz="1200" dirty="0">
                <a:solidFill>
                  <a:srgbClr val="000000"/>
                </a:solidFill>
              </a:rPr>
            </a:br>
            <a:r>
              <a:rPr lang="fr-FR" sz="1200" dirty="0" err="1">
                <a:solidFill>
                  <a:srgbClr val="000000"/>
                </a:solidFill>
              </a:rPr>
              <a:t>disclosure</a:t>
            </a:r>
            <a:r>
              <a:rPr lang="fr-FR" sz="1200" dirty="0">
                <a:solidFill>
                  <a:srgbClr val="000000"/>
                </a:solidFill>
              </a:rPr>
              <a:t> of information </a:t>
            </a:r>
            <a:endParaRPr lang="en-US" sz="1200" dirty="0">
              <a:solidFill>
                <a:srgbClr val="000000"/>
              </a:solidFill>
            </a:endParaRPr>
          </a:p>
        </p:txBody>
      </p:sp>
      <p:sp>
        <p:nvSpPr>
          <p:cNvPr id="12" name="Rectangle 11"/>
          <p:cNvSpPr/>
          <p:nvPr/>
        </p:nvSpPr>
        <p:spPr>
          <a:xfrm>
            <a:off x="457200" y="3719597"/>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Climate change: </a:t>
            </a:r>
            <a:br>
              <a:rPr lang="en-US" sz="1200" dirty="0">
                <a:solidFill>
                  <a:srgbClr val="000000"/>
                </a:solidFill>
              </a:rPr>
            </a:br>
            <a:r>
              <a:rPr lang="en-US" sz="1200" dirty="0">
                <a:solidFill>
                  <a:srgbClr val="000000"/>
                </a:solidFill>
              </a:rPr>
              <a:t>international agreement</a:t>
            </a:r>
          </a:p>
        </p:txBody>
      </p:sp>
      <p:sp>
        <p:nvSpPr>
          <p:cNvPr id="13" name="Rectangle 12"/>
          <p:cNvSpPr/>
          <p:nvPr/>
        </p:nvSpPr>
        <p:spPr>
          <a:xfrm>
            <a:off x="457200" y="4320629"/>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Climate change: </a:t>
            </a:r>
            <a:br>
              <a:rPr lang="en-US" sz="1200" dirty="0">
                <a:solidFill>
                  <a:srgbClr val="000000"/>
                </a:solidFill>
              </a:rPr>
            </a:br>
            <a:r>
              <a:rPr lang="en-US" sz="1200" dirty="0">
                <a:solidFill>
                  <a:srgbClr val="000000"/>
                </a:solidFill>
              </a:rPr>
              <a:t>emission reduction</a:t>
            </a:r>
          </a:p>
        </p:txBody>
      </p:sp>
      <p:sp>
        <p:nvSpPr>
          <p:cNvPr id="14" name="Rectangle 13"/>
          <p:cNvSpPr/>
          <p:nvPr/>
        </p:nvSpPr>
        <p:spPr>
          <a:xfrm>
            <a:off x="457200" y="4933002"/>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Environmental damage </a:t>
            </a:r>
          </a:p>
        </p:txBody>
      </p:sp>
      <p:sp>
        <p:nvSpPr>
          <p:cNvPr id="16" name="Rectangle 15"/>
          <p:cNvSpPr/>
          <p:nvPr/>
        </p:nvSpPr>
        <p:spPr>
          <a:xfrm>
            <a:off x="3241040" y="2494852"/>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Corporate Social Responsibility </a:t>
            </a:r>
          </a:p>
        </p:txBody>
      </p:sp>
      <p:sp>
        <p:nvSpPr>
          <p:cNvPr id="17" name="Rectangle 16"/>
          <p:cNvSpPr/>
          <p:nvPr/>
        </p:nvSpPr>
        <p:spPr>
          <a:xfrm>
            <a:off x="3241040" y="3095884"/>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Equality monitoring &amp; </a:t>
            </a:r>
            <a:br>
              <a:rPr lang="en-US" sz="1200" dirty="0">
                <a:solidFill>
                  <a:srgbClr val="000000"/>
                </a:solidFill>
              </a:rPr>
            </a:br>
            <a:r>
              <a:rPr lang="en-US" sz="1200" dirty="0">
                <a:solidFill>
                  <a:srgbClr val="000000"/>
                </a:solidFill>
              </a:rPr>
              <a:t>ethnic representation</a:t>
            </a:r>
          </a:p>
        </p:txBody>
      </p:sp>
      <p:sp>
        <p:nvSpPr>
          <p:cNvPr id="18" name="Rectangle 17"/>
          <p:cNvSpPr/>
          <p:nvPr/>
        </p:nvSpPr>
        <p:spPr>
          <a:xfrm>
            <a:off x="3241040" y="3719597"/>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Women on boards</a:t>
            </a:r>
          </a:p>
        </p:txBody>
      </p:sp>
      <p:sp>
        <p:nvSpPr>
          <p:cNvPr id="19" name="Rectangle 18"/>
          <p:cNvSpPr/>
          <p:nvPr/>
        </p:nvSpPr>
        <p:spPr>
          <a:xfrm>
            <a:off x="3241040" y="4320629"/>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Living wage and contracts</a:t>
            </a:r>
          </a:p>
        </p:txBody>
      </p:sp>
      <p:sp>
        <p:nvSpPr>
          <p:cNvPr id="20" name="Rectangle 19"/>
          <p:cNvSpPr/>
          <p:nvPr/>
        </p:nvSpPr>
        <p:spPr>
          <a:xfrm>
            <a:off x="3241040" y="4933002"/>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UN Global Compact standards: trade unions</a:t>
            </a:r>
          </a:p>
        </p:txBody>
      </p:sp>
      <p:sp>
        <p:nvSpPr>
          <p:cNvPr id="21" name="Rectangle 20"/>
          <p:cNvSpPr/>
          <p:nvPr/>
        </p:nvSpPr>
        <p:spPr>
          <a:xfrm>
            <a:off x="3241040" y="5525134"/>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err="1">
                <a:solidFill>
                  <a:srgbClr val="000000"/>
                </a:solidFill>
              </a:rPr>
              <a:t>Labour</a:t>
            </a:r>
            <a:r>
              <a:rPr lang="en-US" sz="1200" dirty="0">
                <a:solidFill>
                  <a:srgbClr val="000000"/>
                </a:solidFill>
              </a:rPr>
              <a:t> standards &amp; Law</a:t>
            </a:r>
          </a:p>
        </p:txBody>
      </p:sp>
      <p:sp>
        <p:nvSpPr>
          <p:cNvPr id="23" name="Rectangle 22"/>
          <p:cNvSpPr/>
          <p:nvPr/>
        </p:nvSpPr>
        <p:spPr>
          <a:xfrm>
            <a:off x="6019800" y="2494852"/>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Directors and the </a:t>
            </a:r>
            <a:br>
              <a:rPr lang="en-US" sz="1200" dirty="0">
                <a:solidFill>
                  <a:srgbClr val="000000"/>
                </a:solidFill>
              </a:rPr>
            </a:br>
            <a:r>
              <a:rPr lang="en-US" sz="1200" dirty="0">
                <a:solidFill>
                  <a:srgbClr val="000000"/>
                </a:solidFill>
              </a:rPr>
              <a:t>Nomination Committee </a:t>
            </a:r>
          </a:p>
        </p:txBody>
      </p:sp>
      <p:sp>
        <p:nvSpPr>
          <p:cNvPr id="24" name="Rectangle 23"/>
          <p:cNvSpPr/>
          <p:nvPr/>
        </p:nvSpPr>
        <p:spPr>
          <a:xfrm>
            <a:off x="6019800" y="3095884"/>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Auditors &amp; Audit Committee </a:t>
            </a:r>
          </a:p>
        </p:txBody>
      </p:sp>
      <p:sp>
        <p:nvSpPr>
          <p:cNvPr id="25" name="Rectangle 24"/>
          <p:cNvSpPr/>
          <p:nvPr/>
        </p:nvSpPr>
        <p:spPr>
          <a:xfrm>
            <a:off x="6019800" y="3719597"/>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Tax policy </a:t>
            </a:r>
          </a:p>
        </p:txBody>
      </p:sp>
      <p:sp>
        <p:nvSpPr>
          <p:cNvPr id="26" name="Rectangle 25"/>
          <p:cNvSpPr/>
          <p:nvPr/>
        </p:nvSpPr>
        <p:spPr>
          <a:xfrm>
            <a:off x="6019800" y="4320629"/>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Pre-emption rights </a:t>
            </a:r>
          </a:p>
        </p:txBody>
      </p:sp>
      <p:sp>
        <p:nvSpPr>
          <p:cNvPr id="27" name="Rectangle 26"/>
          <p:cNvSpPr/>
          <p:nvPr/>
        </p:nvSpPr>
        <p:spPr>
          <a:xfrm>
            <a:off x="6019800" y="4933002"/>
            <a:ext cx="2593162" cy="4536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Executive remuneration </a:t>
            </a:r>
            <a:br>
              <a:rPr lang="en-US" sz="1200" dirty="0">
                <a:solidFill>
                  <a:srgbClr val="000000"/>
                </a:solidFill>
              </a:rPr>
            </a:br>
            <a:r>
              <a:rPr lang="en-US" sz="1200" dirty="0">
                <a:solidFill>
                  <a:srgbClr val="000000"/>
                </a:solidFill>
              </a:rPr>
              <a:t>&amp; Director wages</a:t>
            </a:r>
          </a:p>
        </p:txBody>
      </p:sp>
      <p:sp>
        <p:nvSpPr>
          <p:cNvPr id="28" name="Rectangle 27"/>
          <p:cNvSpPr/>
          <p:nvPr/>
        </p:nvSpPr>
        <p:spPr>
          <a:xfrm>
            <a:off x="6019800" y="4912761"/>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Takeovers / </a:t>
            </a:r>
            <a:r>
              <a:rPr lang="en-US" sz="1200" dirty="0" err="1">
                <a:solidFill>
                  <a:srgbClr val="000000"/>
                </a:solidFill>
              </a:rPr>
              <a:t>Dividens</a:t>
            </a:r>
            <a:endParaRPr lang="en-US" sz="1200" dirty="0">
              <a:solidFill>
                <a:srgbClr val="000000"/>
              </a:solidFill>
            </a:endParaRPr>
          </a:p>
        </p:txBody>
      </p:sp>
      <p:sp>
        <p:nvSpPr>
          <p:cNvPr id="29" name="Rectangle 28"/>
          <p:cNvSpPr/>
          <p:nvPr/>
        </p:nvSpPr>
        <p:spPr>
          <a:xfrm>
            <a:off x="6019800" y="5525134"/>
            <a:ext cx="2593162" cy="45360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US" sz="1200" dirty="0">
                <a:solidFill>
                  <a:srgbClr val="000000"/>
                </a:solidFill>
              </a:rPr>
              <a:t>Executive remuneration </a:t>
            </a:r>
            <a:br>
              <a:rPr lang="en-US" sz="1200" dirty="0">
                <a:solidFill>
                  <a:srgbClr val="000000"/>
                </a:solidFill>
              </a:rPr>
            </a:br>
            <a:r>
              <a:rPr lang="en-US" sz="1200" dirty="0">
                <a:solidFill>
                  <a:srgbClr val="000000"/>
                </a:solidFill>
              </a:rPr>
              <a:t>&amp; Director wages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Vote.jp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9" name="Rectangle 8"/>
          <p:cNvSpPr/>
          <p:nvPr/>
        </p:nvSpPr>
        <p:spPr>
          <a:xfrm>
            <a:off x="-4" y="1740483"/>
            <a:ext cx="9144002" cy="3403600"/>
          </a:xfrm>
          <a:prstGeom prst="rect">
            <a:avLst/>
          </a:prstGeom>
          <a:solidFill>
            <a:schemeClr val="accent1">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740483"/>
            <a:ext cx="7772400" cy="1470025"/>
          </a:xfrm>
        </p:spPr>
        <p:txBody>
          <a:bodyPr/>
          <a:lstStyle/>
          <a:p>
            <a:r>
              <a:rPr lang="en-US" dirty="0"/>
              <a:t>“Comply or explain”</a:t>
            </a:r>
          </a:p>
        </p:txBody>
      </p:sp>
      <p:sp>
        <p:nvSpPr>
          <p:cNvPr id="3" name="Content Placeholder 2"/>
          <p:cNvSpPr>
            <a:spLocks noGrp="1"/>
          </p:cNvSpPr>
          <p:nvPr>
            <p:ph type="subTitle" idx="1"/>
          </p:nvPr>
        </p:nvSpPr>
        <p:spPr>
          <a:xfrm>
            <a:off x="1043246" y="3193747"/>
            <a:ext cx="7053255" cy="1752600"/>
          </a:xfrm>
        </p:spPr>
        <p:txBody>
          <a:bodyPr>
            <a:normAutofit/>
          </a:bodyPr>
          <a:lstStyle/>
          <a:p>
            <a:pPr>
              <a:buNone/>
            </a:pPr>
            <a:r>
              <a:rPr lang="en-GB" sz="2000" dirty="0"/>
              <a:t> Comply or explain: your fund managers are at liberty to vote contrary to a Red Line if they judge that to be in the client’s interests – but if they do they are required to explain why they did so.</a:t>
            </a:r>
          </a:p>
          <a:p>
            <a:endParaRPr lang="en-US" dirty="0"/>
          </a:p>
        </p:txBody>
      </p:sp>
      <p:cxnSp>
        <p:nvCxnSpPr>
          <p:cNvPr id="12" name="Straight Connector 11"/>
          <p:cNvCxnSpPr/>
          <p:nvPr/>
        </p:nvCxnSpPr>
        <p:spPr>
          <a:xfrm>
            <a:off x="3302000" y="3011982"/>
            <a:ext cx="247226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3"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59261" y="4978357"/>
            <a:ext cx="4486876" cy="114536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RedLin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854" y="127669"/>
            <a:ext cx="6350197" cy="6491746"/>
          </a:xfrm>
          <a:prstGeom prst="rect">
            <a:avLst/>
          </a:prstGeom>
        </p:spPr>
      </p:pic>
      <p:sp>
        <p:nvSpPr>
          <p:cNvPr id="2" name="Title 1"/>
          <p:cNvSpPr>
            <a:spLocks noGrp="1"/>
          </p:cNvSpPr>
          <p:nvPr>
            <p:ph type="title"/>
          </p:nvPr>
        </p:nvSpPr>
        <p:spPr/>
        <p:txBody>
          <a:bodyPr>
            <a:normAutofit fontScale="90000"/>
          </a:bodyPr>
          <a:lstStyle/>
          <a:p>
            <a:r>
              <a:rPr lang="en-GB" dirty="0"/>
              <a:t>Issue: trustees’ time and resource</a:t>
            </a:r>
          </a:p>
        </p:txBody>
      </p:sp>
      <p:sp>
        <p:nvSpPr>
          <p:cNvPr id="5" name="TextBox 4"/>
          <p:cNvSpPr txBox="1"/>
          <p:nvPr/>
        </p:nvSpPr>
        <p:spPr>
          <a:xfrm>
            <a:off x="468540" y="1417748"/>
            <a:ext cx="6346582" cy="3693319"/>
          </a:xfrm>
          <a:prstGeom prst="rect">
            <a:avLst/>
          </a:prstGeom>
          <a:noFill/>
        </p:spPr>
        <p:txBody>
          <a:bodyPr wrap="square" rtlCol="0">
            <a:spAutoFit/>
          </a:bodyPr>
          <a:lstStyle/>
          <a:p>
            <a:pPr marL="288000" lvl="1">
              <a:buClr>
                <a:schemeClr val="accent1"/>
              </a:buClr>
            </a:pPr>
            <a:r>
              <a:rPr lang="en-GB" dirty="0"/>
              <a:t>The Red Lines have been drafted for you</a:t>
            </a:r>
          </a:p>
          <a:p>
            <a:pPr marL="288000" lvl="1">
              <a:buClr>
                <a:schemeClr val="accent1"/>
              </a:buClr>
            </a:pPr>
            <a:r>
              <a:rPr lang="en-GB" dirty="0"/>
              <a:t>The briefing document says why each issue </a:t>
            </a:r>
            <a:br>
              <a:rPr lang="en-GB" dirty="0"/>
            </a:br>
            <a:r>
              <a:rPr lang="en-GB" dirty="0"/>
              <a:t>was chosen, why the recommended position </a:t>
            </a:r>
            <a:br>
              <a:rPr lang="en-GB" dirty="0"/>
            </a:br>
            <a:r>
              <a:rPr lang="en-GB" dirty="0"/>
              <a:t>as adopted and why the vote is proportionate </a:t>
            </a:r>
          </a:p>
          <a:p>
            <a:pPr marL="288000" lvl="1">
              <a:buClr>
                <a:schemeClr val="accent1"/>
              </a:buClr>
            </a:pPr>
            <a:r>
              <a:rPr lang="en-GB" dirty="0"/>
              <a:t>Each Red Line is stand-alone, you can </a:t>
            </a:r>
            <a:br>
              <a:rPr lang="en-GB" dirty="0"/>
            </a:br>
            <a:r>
              <a:rPr lang="en-GB" dirty="0"/>
              <a:t>instruct all or some of them</a:t>
            </a:r>
          </a:p>
          <a:p>
            <a:pPr marL="288000" lvl="1">
              <a:buClr>
                <a:schemeClr val="accent1"/>
              </a:buClr>
            </a:pPr>
            <a:r>
              <a:rPr lang="en-GB" dirty="0"/>
              <a:t>A pro forma trustee board paper has </a:t>
            </a:r>
            <a:br>
              <a:rPr lang="en-GB" dirty="0"/>
            </a:br>
            <a:r>
              <a:rPr lang="en-GB" dirty="0"/>
              <a:t>been drafted which makes the case </a:t>
            </a:r>
            <a:br>
              <a:rPr lang="en-GB" dirty="0"/>
            </a:br>
            <a:r>
              <a:rPr lang="en-GB" dirty="0"/>
              <a:t>for adoption and outlines the </a:t>
            </a:r>
            <a:br>
              <a:rPr lang="en-GB" dirty="0"/>
            </a:br>
            <a:r>
              <a:rPr lang="en-GB" dirty="0"/>
              <a:t>process for implementation</a:t>
            </a:r>
          </a:p>
          <a:p>
            <a:pPr marL="288000" lvl="1">
              <a:buClr>
                <a:schemeClr val="accent1"/>
              </a:buClr>
            </a:pPr>
            <a:r>
              <a:rPr lang="en-GB" dirty="0"/>
              <a:t>Implementation is for your agents </a:t>
            </a:r>
            <a:br>
              <a:rPr lang="en-GB" dirty="0"/>
            </a:br>
            <a:r>
              <a:rPr lang="en-GB" dirty="0"/>
              <a:t>NOT for the trustees </a:t>
            </a:r>
          </a:p>
          <a:p>
            <a:endParaRPr lang="en-GB" dirty="0"/>
          </a:p>
        </p:txBody>
      </p:sp>
      <p:sp>
        <p:nvSpPr>
          <p:cNvPr id="9"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15</a:t>
            </a:fld>
            <a:endParaRPr lang="en-US" dirty="0"/>
          </a:p>
        </p:txBody>
      </p:sp>
      <p:sp>
        <p:nvSpPr>
          <p:cNvPr id="10" name="Right Triangle 9"/>
          <p:cNvSpPr/>
          <p:nvPr/>
        </p:nvSpPr>
        <p:spPr>
          <a:xfrm rot="13500000">
            <a:off x="453725" y="1506504"/>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rot="13500000">
            <a:off x="453723" y="1801907"/>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Triangle 11"/>
          <p:cNvSpPr/>
          <p:nvPr/>
        </p:nvSpPr>
        <p:spPr>
          <a:xfrm rot="13500000">
            <a:off x="453724" y="2561702"/>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Triangle 12"/>
          <p:cNvSpPr/>
          <p:nvPr/>
        </p:nvSpPr>
        <p:spPr>
          <a:xfrm rot="13500000">
            <a:off x="453725" y="4274076"/>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Triangle 13"/>
          <p:cNvSpPr/>
          <p:nvPr/>
        </p:nvSpPr>
        <p:spPr>
          <a:xfrm rot="13500000">
            <a:off x="453725" y="3151394"/>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52485" y="5054367"/>
            <a:ext cx="4393652" cy="1231106"/>
          </a:xfrm>
          <a:prstGeom prst="rect">
            <a:avLst/>
          </a:prstGeom>
          <a:noFill/>
        </p:spPr>
        <p:txBody>
          <a:bodyPr wrap="square" rtlCol="0">
            <a:spAutoFit/>
          </a:bodyPr>
          <a:lstStyle/>
          <a:p>
            <a:pPr marL="0" lvl="1"/>
            <a:r>
              <a:rPr lang="en-GB" sz="1400" dirty="0"/>
              <a:t>Use of the Red Lines will allow the trustee board </a:t>
            </a:r>
            <a:br>
              <a:rPr lang="en-GB" sz="1400" dirty="0"/>
            </a:br>
            <a:r>
              <a:rPr lang="en-GB" sz="1400" dirty="0"/>
              <a:t>to rapidly introduce a policy across all of E, S and </a:t>
            </a:r>
            <a:br>
              <a:rPr lang="en-GB" sz="1400" dirty="0"/>
            </a:br>
            <a:r>
              <a:rPr lang="en-GB" sz="1400" dirty="0"/>
              <a:t>G and to demonstrate a recognition of and response </a:t>
            </a:r>
            <a:br>
              <a:rPr lang="en-GB" sz="1400" dirty="0"/>
            </a:br>
            <a:r>
              <a:rPr lang="en-GB" sz="1400" dirty="0"/>
              <a:t>to the evolving demands of fiduciary duty</a:t>
            </a:r>
          </a:p>
          <a:p>
            <a:endParaRPr lang="en-US" dirty="0"/>
          </a:p>
        </p:txBody>
      </p:sp>
    </p:spTree>
    <p:extLst>
      <p:ext uri="{BB962C8B-B14F-4D97-AF65-F5344CB8AC3E}">
        <p14:creationId xmlns:p14="http://schemas.microsoft.com/office/powerpoint/2010/main" val="331986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2075260"/>
            <a:ext cx="5053865" cy="3980419"/>
          </a:xfrm>
        </p:spPr>
        <p:txBody>
          <a:bodyPr>
            <a:normAutofit/>
          </a:bodyPr>
          <a:lstStyle/>
          <a:p>
            <a:pPr marL="74250">
              <a:spcBef>
                <a:spcPts val="1800"/>
              </a:spcBef>
            </a:pPr>
            <a:r>
              <a:rPr lang="en-GB" sz="1800" dirty="0"/>
              <a:t>Substantially all advisers and Fund Managers will claim policies or expertise in these areas </a:t>
            </a:r>
          </a:p>
          <a:p>
            <a:pPr marL="74250">
              <a:spcBef>
                <a:spcPts val="1800"/>
              </a:spcBef>
            </a:pPr>
            <a:r>
              <a:rPr lang="en-GB" sz="1800" dirty="0"/>
              <a:t>All should understand the drivers, some will resent you “trespassing”</a:t>
            </a:r>
            <a:br>
              <a:rPr lang="en-GB" sz="1800" dirty="0"/>
            </a:br>
            <a:r>
              <a:rPr lang="en-GB" sz="1800" i="1" dirty="0"/>
              <a:t>But they’re not the ones on the hook</a:t>
            </a:r>
            <a:endParaRPr lang="en-GB" sz="1800" dirty="0"/>
          </a:p>
          <a:p>
            <a:pPr marL="74250">
              <a:spcBef>
                <a:spcPts val="1800"/>
              </a:spcBef>
            </a:pPr>
            <a:r>
              <a:rPr lang="en-GB" sz="1800" dirty="0"/>
              <a:t>AMNT has discussed the Red Lines widely. Few people and no “bloc”  has made meaningful criticism of them</a:t>
            </a:r>
          </a:p>
          <a:p>
            <a:pPr marL="74250">
              <a:spcBef>
                <a:spcPts val="1800"/>
              </a:spcBef>
            </a:pPr>
            <a:r>
              <a:rPr lang="en-GB" sz="1800" dirty="0"/>
              <a:t>Much comment reflects </a:t>
            </a:r>
            <a:r>
              <a:rPr lang="en-GB" sz="1800" i="1" dirty="0"/>
              <a:t>“not invented here”</a:t>
            </a:r>
            <a:endParaRPr lang="en-GB" sz="1800" dirty="0"/>
          </a:p>
          <a:p>
            <a:pPr>
              <a:spcBef>
                <a:spcPts val="1800"/>
              </a:spcBef>
            </a:pPr>
            <a:endParaRPr lang="en-GB" sz="1800" dirty="0"/>
          </a:p>
          <a:p>
            <a:pPr>
              <a:spcBef>
                <a:spcPts val="1800"/>
              </a:spcBef>
            </a:pPr>
            <a:endParaRPr lang="en-US" sz="1800" dirty="0"/>
          </a:p>
        </p:txBody>
      </p:sp>
      <p:sp>
        <p:nvSpPr>
          <p:cNvPr id="2" name="Title 1"/>
          <p:cNvSpPr>
            <a:spLocks noGrp="1"/>
          </p:cNvSpPr>
          <p:nvPr>
            <p:ph type="title"/>
          </p:nvPr>
        </p:nvSpPr>
        <p:spPr>
          <a:xfrm>
            <a:off x="457200" y="739587"/>
            <a:ext cx="8229600" cy="1143000"/>
          </a:xfrm>
        </p:spPr>
        <p:txBody>
          <a:bodyPr>
            <a:normAutofit fontScale="90000"/>
          </a:bodyPr>
          <a:lstStyle/>
          <a:p>
            <a:r>
              <a:rPr lang="en-GB" dirty="0"/>
              <a:t>Issue: </a:t>
            </a:r>
            <a:r>
              <a:rPr lang="en-US" dirty="0"/>
              <a:t>Attitudes of advisers </a:t>
            </a:r>
            <a:br>
              <a:rPr lang="en-US" dirty="0"/>
            </a:br>
            <a:r>
              <a:rPr lang="en-US" dirty="0"/>
              <a:t>and fund managers</a:t>
            </a:r>
            <a:br>
              <a:rPr lang="en-US" dirty="0"/>
            </a:br>
            <a:endParaRPr lang="en-GB" dirty="0"/>
          </a:p>
        </p:txBody>
      </p:sp>
      <p:sp>
        <p:nvSpPr>
          <p:cNvPr id="8"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16</a:t>
            </a:fld>
            <a:endParaRPr lang="en-US" dirty="0"/>
          </a:p>
        </p:txBody>
      </p:sp>
    </p:spTree>
    <p:extLst>
      <p:ext uri="{BB962C8B-B14F-4D97-AF65-F5344CB8AC3E}">
        <p14:creationId xmlns:p14="http://schemas.microsoft.com/office/powerpoint/2010/main" val="52870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7218"/>
            <a:ext cx="8229600" cy="797517"/>
          </a:xfrm>
        </p:spPr>
        <p:txBody>
          <a:bodyPr>
            <a:normAutofit fontScale="90000"/>
          </a:bodyPr>
          <a:lstStyle/>
          <a:p>
            <a:r>
              <a:rPr lang="en-GB" sz="2700" i="1" dirty="0">
                <a:latin typeface="Georgia"/>
                <a:cs typeface="Georgia"/>
              </a:rPr>
              <a:t>Challenges we have heard and the responses:</a:t>
            </a:r>
            <a:br>
              <a:rPr lang="en-GB" dirty="0"/>
            </a:br>
            <a:endParaRPr lang="en-US" dirty="0"/>
          </a:p>
        </p:txBody>
      </p:sp>
      <p:sp>
        <p:nvSpPr>
          <p:cNvPr id="5" name="Content Placeholder 6"/>
          <p:cNvSpPr>
            <a:spLocks noGrp="1"/>
          </p:cNvSpPr>
          <p:nvPr>
            <p:ph sz="half" idx="12"/>
          </p:nvPr>
        </p:nvSpPr>
        <p:spPr>
          <a:xfrm>
            <a:off x="3503949" y="1304144"/>
            <a:ext cx="5000780" cy="4525963"/>
          </a:xfrm>
        </p:spPr>
        <p:txBody>
          <a:bodyPr>
            <a:normAutofit fontScale="92500"/>
          </a:bodyPr>
          <a:lstStyle/>
          <a:p>
            <a:pPr>
              <a:lnSpc>
                <a:spcPct val="120000"/>
              </a:lnSpc>
            </a:pPr>
            <a:r>
              <a:rPr lang="en-GB" sz="1700" i="1" dirty="0"/>
              <a:t>This is correct but trustees must make it clear they understand their responsibility and have a robust, </a:t>
            </a:r>
            <a:br>
              <a:rPr lang="en-GB" sz="1700" i="1" dirty="0"/>
            </a:br>
            <a:r>
              <a:rPr lang="en-GB" sz="1700" i="1" dirty="0"/>
              <a:t>credible approach – Red Lines does this</a:t>
            </a:r>
          </a:p>
          <a:p>
            <a:pPr>
              <a:lnSpc>
                <a:spcPct val="120000"/>
              </a:lnSpc>
            </a:pPr>
            <a:endParaRPr lang="en-GB" sz="1700" dirty="0"/>
          </a:p>
          <a:p>
            <a:pPr>
              <a:lnSpc>
                <a:spcPct val="120000"/>
              </a:lnSpc>
            </a:pPr>
            <a:r>
              <a:rPr lang="en-GB" sz="1700" dirty="0"/>
              <a:t>A key element is “comply or explain”. A fund manager may vote contrary to your instruction as long as </a:t>
            </a:r>
            <a:br>
              <a:rPr lang="en-GB" sz="1700" dirty="0"/>
            </a:br>
            <a:r>
              <a:rPr lang="en-GB" sz="1700" dirty="0"/>
              <a:t>they report why. You and they should welcome</a:t>
            </a:r>
            <a:br>
              <a:rPr lang="en-GB" sz="1700" dirty="0"/>
            </a:br>
            <a:r>
              <a:rPr lang="en-GB" sz="1700" dirty="0"/>
              <a:t> this dialogue </a:t>
            </a:r>
          </a:p>
          <a:p>
            <a:pPr marL="0" lvl="1">
              <a:lnSpc>
                <a:spcPct val="120000"/>
              </a:lnSpc>
            </a:pPr>
            <a:r>
              <a:rPr lang="en-GB" sz="1700" i="1" dirty="0"/>
              <a:t>Clients adopting the Red Lines show the importance of these topics and empower the FM professionals </a:t>
            </a:r>
          </a:p>
          <a:p>
            <a:pPr>
              <a:lnSpc>
                <a:spcPct val="120000"/>
              </a:lnSpc>
            </a:pPr>
            <a:endParaRPr lang="en-GB" sz="1700" i="1" dirty="0"/>
          </a:p>
          <a:p>
            <a:pPr>
              <a:lnSpc>
                <a:spcPct val="120000"/>
              </a:lnSpc>
            </a:pPr>
            <a:br>
              <a:rPr lang="en-GB" sz="1700" dirty="0"/>
            </a:br>
            <a:r>
              <a:rPr lang="en-GB" sz="1700" dirty="0"/>
              <a:t>Trustees face a changing burden and their service </a:t>
            </a:r>
            <a:br>
              <a:rPr lang="en-GB" sz="1700" dirty="0"/>
            </a:br>
            <a:r>
              <a:rPr lang="en-GB" sz="1700" dirty="0"/>
              <a:t>providers should adjust.</a:t>
            </a:r>
          </a:p>
          <a:p>
            <a:endParaRPr lang="en-US" dirty="0"/>
          </a:p>
        </p:txBody>
      </p:sp>
      <p:sp>
        <p:nvSpPr>
          <p:cNvPr id="6" name="Content Placeholder 6"/>
          <p:cNvSpPr>
            <a:spLocks noGrp="1"/>
          </p:cNvSpPr>
          <p:nvPr>
            <p:ph sz="half" idx="12"/>
          </p:nvPr>
        </p:nvSpPr>
        <p:spPr>
          <a:xfrm>
            <a:off x="457201" y="1304145"/>
            <a:ext cx="2672539" cy="4808235"/>
          </a:xfrm>
        </p:spPr>
        <p:txBody>
          <a:bodyPr>
            <a:normAutofit fontScale="92500" lnSpcReduction="20000"/>
          </a:bodyPr>
          <a:lstStyle/>
          <a:p>
            <a:pPr algn="r">
              <a:lnSpc>
                <a:spcPct val="120000"/>
              </a:lnSpc>
              <a:spcBef>
                <a:spcPts val="3600"/>
              </a:spcBef>
            </a:pPr>
            <a:r>
              <a:rPr lang="en-GB" sz="1800" b="1" i="1" dirty="0">
                <a:latin typeface="Georgia"/>
                <a:cs typeface="Georgia"/>
              </a:rPr>
              <a:t>“Trustees should not give instructions on particular votes”</a:t>
            </a:r>
          </a:p>
          <a:p>
            <a:pPr algn="r">
              <a:lnSpc>
                <a:spcPct val="120000"/>
              </a:lnSpc>
              <a:spcBef>
                <a:spcPts val="3600"/>
              </a:spcBef>
            </a:pPr>
            <a:br>
              <a:rPr lang="en-GB" sz="1800" b="1" i="1" dirty="0">
                <a:latin typeface="Georgia"/>
                <a:cs typeface="Georgia"/>
              </a:rPr>
            </a:br>
            <a:br>
              <a:rPr lang="en-GB" sz="1800" b="1" i="1" dirty="0">
                <a:latin typeface="Georgia"/>
                <a:cs typeface="Georgia"/>
              </a:rPr>
            </a:br>
            <a:r>
              <a:rPr lang="en-GB" sz="1800" b="1" i="1" dirty="0">
                <a:latin typeface="Georgia"/>
                <a:cs typeface="Georgia"/>
              </a:rPr>
              <a:t>“We disagree with </a:t>
            </a:r>
            <a:br>
              <a:rPr lang="en-GB" sz="1800" b="1" i="1" dirty="0">
                <a:latin typeface="Georgia"/>
                <a:cs typeface="Georgia"/>
              </a:rPr>
            </a:br>
            <a:r>
              <a:rPr lang="en-GB" sz="1800" b="1" i="1" dirty="0">
                <a:latin typeface="Georgia"/>
                <a:cs typeface="Georgia"/>
              </a:rPr>
              <a:t>a Red Line”</a:t>
            </a:r>
          </a:p>
          <a:p>
            <a:pPr algn="r">
              <a:lnSpc>
                <a:spcPct val="120000"/>
              </a:lnSpc>
              <a:spcBef>
                <a:spcPts val="3600"/>
              </a:spcBef>
            </a:pPr>
            <a:br>
              <a:rPr lang="en-GB" sz="1800" b="1" i="1" dirty="0">
                <a:latin typeface="Georgia"/>
                <a:cs typeface="Georgia"/>
              </a:rPr>
            </a:br>
            <a:endParaRPr lang="en-GB" sz="1800" b="1" i="1" dirty="0">
              <a:latin typeface="Georgia"/>
              <a:cs typeface="Georgia"/>
            </a:endParaRPr>
          </a:p>
          <a:p>
            <a:pPr algn="r">
              <a:lnSpc>
                <a:spcPct val="120000"/>
              </a:lnSpc>
              <a:spcBef>
                <a:spcPts val="3600"/>
              </a:spcBef>
            </a:pPr>
            <a:r>
              <a:rPr lang="en-GB" sz="1800" b="1" i="1" dirty="0">
                <a:latin typeface="Georgia"/>
                <a:cs typeface="Georgia"/>
              </a:rPr>
              <a:t>“It’s operationally difficult and/or expensive”</a:t>
            </a:r>
            <a:endParaRPr lang="en-US" sz="1800" b="1" i="1" dirty="0">
              <a:latin typeface="Georgia"/>
              <a:cs typeface="Georgia"/>
            </a:endParaRPr>
          </a:p>
        </p:txBody>
      </p:sp>
      <p:cxnSp>
        <p:nvCxnSpPr>
          <p:cNvPr id="8" name="Straight Connector 7"/>
          <p:cNvCxnSpPr/>
          <p:nvPr/>
        </p:nvCxnSpPr>
        <p:spPr>
          <a:xfrm>
            <a:off x="3311170" y="1304145"/>
            <a:ext cx="0" cy="9979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11170" y="2664970"/>
            <a:ext cx="0" cy="18144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11170" y="4921680"/>
            <a:ext cx="0" cy="997940"/>
          </a:xfrm>
          <a:prstGeom prst="line">
            <a:avLst/>
          </a:prstGeom>
        </p:spPr>
        <p:style>
          <a:lnRef idx="2">
            <a:schemeClr val="accent1"/>
          </a:lnRef>
          <a:fillRef idx="0">
            <a:schemeClr val="accent1"/>
          </a:fillRef>
          <a:effectRef idx="1">
            <a:schemeClr val="accent1"/>
          </a:effectRef>
          <a:fontRef idx="minor">
            <a:schemeClr val="tx1"/>
          </a:fontRef>
        </p:style>
      </p:cxnSp>
      <p:sp>
        <p:nvSpPr>
          <p:cNvPr id="14"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17</a:t>
            </a:fld>
            <a:endParaRPr lang="en-US" dirty="0"/>
          </a:p>
        </p:txBody>
      </p:sp>
    </p:spTree>
    <p:extLst>
      <p:ext uri="{BB962C8B-B14F-4D97-AF65-F5344CB8AC3E}">
        <p14:creationId xmlns:p14="http://schemas.microsoft.com/office/powerpoint/2010/main" val="3001380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9693"/>
            <a:ext cx="8229600" cy="5594721"/>
          </a:xfrm>
        </p:spPr>
        <p:txBody>
          <a:bodyPr numCol="2" spcCol="360000">
            <a:noAutofit/>
          </a:bodyPr>
          <a:lstStyle/>
          <a:p>
            <a:pPr>
              <a:spcBef>
                <a:spcPts val="1200"/>
              </a:spcBef>
            </a:pPr>
            <a:r>
              <a:rPr lang="en-GB" sz="1600" b="1" i="1" dirty="0">
                <a:latin typeface="Georgia"/>
                <a:cs typeface="Georgia"/>
              </a:rPr>
              <a:t>Too much work will increase costs </a:t>
            </a:r>
            <a:r>
              <a:rPr lang="en-GB" sz="1600" dirty="0"/>
              <a:t>– proxy voting agency templates already in the market for their convenience </a:t>
            </a:r>
            <a:r>
              <a:rPr lang="en-GB" sz="1600" i="1" dirty="0"/>
              <a:t>(ask AMNT for more details)</a:t>
            </a:r>
          </a:p>
          <a:p>
            <a:pPr>
              <a:spcBef>
                <a:spcPts val="1200"/>
              </a:spcBef>
            </a:pPr>
            <a:r>
              <a:rPr lang="en-GB" sz="1600" b="1" i="1" dirty="0">
                <a:solidFill>
                  <a:srgbClr val="000000"/>
                </a:solidFill>
                <a:latin typeface="Georgia"/>
                <a:cs typeface="Georgia"/>
              </a:rPr>
              <a:t>They hold assets in collective pooled funds </a:t>
            </a:r>
            <a:r>
              <a:rPr lang="en-GB" sz="1600" dirty="0"/>
              <a:t>- in the UK they can and should still be able to vote in proportion to their instructions received, and in any case the adoption of Red Lines builds a collective approach which is more efficient for them</a:t>
            </a:r>
          </a:p>
          <a:p>
            <a:pPr>
              <a:spcBef>
                <a:spcPts val="1200"/>
              </a:spcBef>
            </a:pPr>
            <a:r>
              <a:rPr lang="en-GB" sz="1600" b="1" i="1" dirty="0">
                <a:solidFill>
                  <a:srgbClr val="000000"/>
                </a:solidFill>
                <a:latin typeface="Georgia"/>
                <a:cs typeface="Georgia"/>
              </a:rPr>
              <a:t>Their fund custodian uses a nominee account for many holdings </a:t>
            </a:r>
            <a:r>
              <a:rPr lang="en-GB" sz="1600" dirty="0"/>
              <a:t>- if the asset manager reports to the scheme individually then they have the ability to vote specifically and they should sort their systems</a:t>
            </a:r>
          </a:p>
          <a:p>
            <a:pPr>
              <a:spcBef>
                <a:spcPts val="1200"/>
              </a:spcBef>
            </a:pPr>
            <a:r>
              <a:rPr lang="en-GB" sz="1600" b="1" i="1" dirty="0">
                <a:solidFill>
                  <a:srgbClr val="000000"/>
                </a:solidFill>
                <a:latin typeface="Georgia"/>
                <a:cs typeface="Georgia"/>
              </a:rPr>
              <a:t>It is their job to judge voting decisions</a:t>
            </a:r>
            <a:r>
              <a:rPr lang="en-GB" sz="1600" b="1" dirty="0">
                <a:solidFill>
                  <a:srgbClr val="000000"/>
                </a:solidFill>
                <a:latin typeface="Georgia"/>
                <a:cs typeface="Georgia"/>
              </a:rPr>
              <a:t> </a:t>
            </a:r>
            <a:r>
              <a:rPr lang="en-GB" sz="1600" dirty="0"/>
              <a:t>- Red Lines are based on best practice and again there is the comply or explain option</a:t>
            </a:r>
          </a:p>
          <a:p>
            <a:pPr>
              <a:spcBef>
                <a:spcPts val="1200"/>
              </a:spcBef>
            </a:pPr>
            <a:r>
              <a:rPr lang="en-GB" sz="1600" b="1" i="1" dirty="0">
                <a:solidFill>
                  <a:srgbClr val="000000"/>
                </a:solidFill>
                <a:latin typeface="Georgia"/>
                <a:cs typeface="Georgia"/>
              </a:rPr>
              <a:t>Investment is via a platform so scheme does not technically own the assets </a:t>
            </a:r>
            <a:r>
              <a:rPr lang="en-GB" sz="1600" dirty="0"/>
              <a:t>- perhaps correct but they should wish to recognise beneficial ownership and seek to deliver on client requirements</a:t>
            </a:r>
          </a:p>
          <a:p>
            <a:pPr>
              <a:spcBef>
                <a:spcPts val="1200"/>
              </a:spcBef>
            </a:pPr>
            <a:r>
              <a:rPr lang="en-GB" sz="1600" b="1" i="1" dirty="0">
                <a:solidFill>
                  <a:srgbClr val="000000"/>
                </a:solidFill>
                <a:latin typeface="Georgia"/>
                <a:cs typeface="Georgia"/>
              </a:rPr>
              <a:t>If you buy into the fund you’re buying their policies </a:t>
            </a:r>
            <a:r>
              <a:rPr lang="en-GB" sz="1600" dirty="0"/>
              <a:t>– the trustees have a responsibility to set their own policy which is particularly important for schemes with multiple fund managers who may have conflicting policies. Is the fund manager refusing to allow the trustees to fulfil their fiduciary responsibilities as set out by the Law Commission?</a:t>
            </a:r>
          </a:p>
          <a:p>
            <a:pPr>
              <a:spcBef>
                <a:spcPts val="1200"/>
              </a:spcBef>
            </a:pPr>
            <a:r>
              <a:rPr lang="en-GB" sz="1600" b="1" i="1" dirty="0">
                <a:solidFill>
                  <a:srgbClr val="000000"/>
                </a:solidFill>
                <a:latin typeface="Georgia"/>
                <a:cs typeface="Georgia"/>
              </a:rPr>
              <a:t>But they have special relationships they have to manage</a:t>
            </a:r>
            <a:r>
              <a:rPr lang="en-GB" sz="1600" b="1" dirty="0">
                <a:solidFill>
                  <a:srgbClr val="000000"/>
                </a:solidFill>
                <a:latin typeface="Georgia"/>
                <a:cs typeface="Georgia"/>
              </a:rPr>
              <a:t> </a:t>
            </a:r>
            <a:r>
              <a:rPr lang="en-GB" sz="1600" dirty="0"/>
              <a:t>– exactly why Red Lines are needed!</a:t>
            </a:r>
          </a:p>
          <a:p>
            <a:pPr>
              <a:spcBef>
                <a:spcPts val="300"/>
              </a:spcBef>
              <a:buNone/>
            </a:pPr>
            <a:endParaRPr lang="en-US" sz="1600" dirty="0"/>
          </a:p>
        </p:txBody>
      </p:sp>
      <p:sp>
        <p:nvSpPr>
          <p:cNvPr id="6"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Pooled funds are included</a:t>
            </a:r>
          </a:p>
        </p:txBody>
      </p:sp>
      <p:sp>
        <p:nvSpPr>
          <p:cNvPr id="3" name="Content Placeholder 2"/>
          <p:cNvSpPr>
            <a:spLocks noGrp="1"/>
          </p:cNvSpPr>
          <p:nvPr>
            <p:ph idx="1"/>
          </p:nvPr>
        </p:nvSpPr>
        <p:spPr/>
        <p:txBody>
          <a:bodyPr>
            <a:normAutofit/>
          </a:bodyPr>
          <a:lstStyle/>
          <a:p>
            <a:pPr marL="0" lvl="1" indent="0">
              <a:spcBef>
                <a:spcPts val="1800"/>
              </a:spcBef>
              <a:buNone/>
            </a:pPr>
            <a:r>
              <a:rPr lang="en-US" sz="1800" dirty="0"/>
              <a:t>Almost half of the assets managed in the UK are in pooled funds</a:t>
            </a:r>
          </a:p>
          <a:p>
            <a:pPr marL="0" lvl="1" indent="0">
              <a:spcBef>
                <a:spcPts val="1800"/>
              </a:spcBef>
              <a:buNone/>
            </a:pPr>
            <a:r>
              <a:rPr lang="en-US" sz="1800" dirty="0"/>
              <a:t>Traditionally, client instructions have been few and they have been resisted </a:t>
            </a:r>
          </a:p>
          <a:p>
            <a:pPr marL="0" lvl="1" indent="0">
              <a:spcBef>
                <a:spcPts val="1800"/>
              </a:spcBef>
              <a:buNone/>
            </a:pPr>
            <a:r>
              <a:rPr lang="en-US" sz="1800" dirty="0"/>
              <a:t>This sits badly with the new recognition that trustees have a responsibility for key areas which cannot be delegated</a:t>
            </a:r>
          </a:p>
          <a:p>
            <a:pPr marL="0" lvl="1" indent="0">
              <a:spcBef>
                <a:spcPts val="1800"/>
              </a:spcBef>
              <a:buNone/>
            </a:pPr>
            <a:r>
              <a:rPr lang="en-US" sz="1800" dirty="0"/>
              <a:t>A fundamental reform of voting is probably needed. But while we wait for that reform, Red Lines enable trustees to set responsible investment policies in a way that makes it easier for pooled fund managers to work with.</a:t>
            </a:r>
          </a:p>
          <a:p>
            <a:endParaRPr lang="en-US" sz="1800" dirty="0"/>
          </a:p>
        </p:txBody>
      </p:sp>
      <p:sp>
        <p:nvSpPr>
          <p:cNvPr id="7"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69874" y="4127841"/>
            <a:ext cx="4574126" cy="17106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p:txBody>
          <a:bodyPr rtlCol="0">
            <a:normAutofit fontScale="85000" lnSpcReduction="10000"/>
          </a:bodyPr>
          <a:lstStyle/>
          <a:p>
            <a:pPr>
              <a:lnSpc>
                <a:spcPct val="120000"/>
              </a:lnSpc>
            </a:pPr>
            <a:r>
              <a:rPr lang="en-US" b="1" i="1" dirty="0">
                <a:latin typeface="Georgia"/>
                <a:cs typeface="Georgia"/>
              </a:rPr>
              <a:t>Stewardship is the process whereby investors engage with investee companies and exercise their voting rights to promote long-term corporate success.</a:t>
            </a:r>
          </a:p>
          <a:p>
            <a:endParaRPr lang="en-US" dirty="0"/>
          </a:p>
          <a:p>
            <a:pPr eaLnBrk="1" fontAlgn="auto" hangingPunct="1">
              <a:spcAft>
                <a:spcPts val="0"/>
              </a:spcAft>
              <a:buNone/>
              <a:defRPr/>
            </a:pPr>
            <a:endParaRPr lang="en-US" dirty="0">
              <a:ea typeface="+mn-ea"/>
              <a:cs typeface="+mn-cs"/>
            </a:endParaRPr>
          </a:p>
          <a:p>
            <a:pPr marL="0" indent="0">
              <a:buNone/>
              <a:defRPr/>
            </a:pPr>
            <a:r>
              <a:rPr lang="en-US" i="1" dirty="0"/>
              <a:t>	</a:t>
            </a:r>
            <a:endParaRPr lang="en-US" sz="2526" i="1" dirty="0"/>
          </a:p>
        </p:txBody>
      </p:sp>
      <p:sp>
        <p:nvSpPr>
          <p:cNvPr id="16386" name="Title 1"/>
          <p:cNvSpPr>
            <a:spLocks noGrp="1"/>
          </p:cNvSpPr>
          <p:nvPr>
            <p:ph type="title"/>
          </p:nvPr>
        </p:nvSpPr>
        <p:spPr/>
        <p:txBody>
          <a:bodyPr>
            <a:normAutofit/>
          </a:bodyPr>
          <a:lstStyle/>
          <a:p>
            <a:pPr eaLnBrk="1" hangingPunct="1"/>
            <a:r>
              <a:rPr lang="en-US" b="1" dirty="0">
                <a:solidFill>
                  <a:schemeClr val="accent1"/>
                </a:solidFill>
              </a:rPr>
              <a:t>What is stewardship?</a:t>
            </a:r>
          </a:p>
        </p:txBody>
      </p:sp>
      <p:sp>
        <p:nvSpPr>
          <p:cNvPr id="2" name="Content Placeholder 1"/>
          <p:cNvSpPr>
            <a:spLocks noGrp="1"/>
          </p:cNvSpPr>
          <p:nvPr>
            <p:ph sz="half" idx="12"/>
          </p:nvPr>
        </p:nvSpPr>
        <p:spPr>
          <a:xfrm>
            <a:off x="4429003" y="1600200"/>
            <a:ext cx="4257798" cy="2323811"/>
          </a:xfrm>
        </p:spPr>
        <p:txBody>
          <a:bodyPr>
            <a:normAutofit fontScale="47500" lnSpcReduction="20000"/>
          </a:bodyPr>
          <a:lstStyle/>
          <a:p>
            <a:r>
              <a:rPr lang="en-US" sz="2900" b="1" dirty="0"/>
              <a:t>Good stewardship will:</a:t>
            </a:r>
          </a:p>
          <a:p>
            <a:pPr marL="360000" lvl="2">
              <a:lnSpc>
                <a:spcPct val="120000"/>
              </a:lnSpc>
              <a:spcBef>
                <a:spcPts val="900"/>
              </a:spcBef>
              <a:buClr>
                <a:schemeClr val="accent1"/>
              </a:buClr>
            </a:pPr>
            <a:r>
              <a:rPr lang="en-US" sz="2900" dirty="0"/>
              <a:t>Boost returns - well monitored companies will tend to be well-governed and will outperform over time</a:t>
            </a:r>
          </a:p>
          <a:p>
            <a:pPr marL="360000" lvl="2">
              <a:lnSpc>
                <a:spcPct val="120000"/>
              </a:lnSpc>
              <a:spcBef>
                <a:spcPts val="900"/>
              </a:spcBef>
              <a:buClr>
                <a:schemeClr val="accent1"/>
              </a:buClr>
            </a:pPr>
            <a:r>
              <a:rPr lang="en-US" sz="2900" dirty="0"/>
              <a:t>Limit the volatility of assets as downside risk </a:t>
            </a:r>
            <a:br>
              <a:rPr lang="en-US" sz="2900" dirty="0"/>
            </a:br>
            <a:r>
              <a:rPr lang="en-US" sz="2900" dirty="0"/>
              <a:t>is reduced</a:t>
            </a:r>
          </a:p>
          <a:p>
            <a:pPr marL="360000" lvl="2">
              <a:lnSpc>
                <a:spcPct val="120000"/>
              </a:lnSpc>
              <a:spcBef>
                <a:spcPts val="900"/>
              </a:spcBef>
              <a:buClr>
                <a:schemeClr val="accent1"/>
              </a:buClr>
            </a:pPr>
            <a:r>
              <a:rPr lang="en-US" sz="2900" dirty="0"/>
              <a:t>Limit the reputational risk to trustees and sponsors stemming from ownership </a:t>
            </a:r>
            <a:br>
              <a:rPr lang="en-US" sz="2900" dirty="0"/>
            </a:br>
            <a:r>
              <a:rPr lang="en-US" sz="2900" dirty="0"/>
              <a:t>of “bad” companies</a:t>
            </a:r>
          </a:p>
          <a:p>
            <a:pPr lvl="1"/>
            <a:endParaRPr lang="en-US" sz="2300" dirty="0"/>
          </a:p>
          <a:p>
            <a:endParaRPr lang="en-US" dirty="0"/>
          </a:p>
        </p:txBody>
      </p:sp>
      <p:sp>
        <p:nvSpPr>
          <p:cNvPr id="10"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2</a:t>
            </a:fld>
            <a:endParaRPr lang="en-US" dirty="0"/>
          </a:p>
        </p:txBody>
      </p:sp>
      <p:sp>
        <p:nvSpPr>
          <p:cNvPr id="11" name="Right Triangle 10"/>
          <p:cNvSpPr/>
          <p:nvPr/>
        </p:nvSpPr>
        <p:spPr>
          <a:xfrm rot="13500000">
            <a:off x="4448207" y="1976450"/>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Triangle 11"/>
          <p:cNvSpPr/>
          <p:nvPr/>
        </p:nvSpPr>
        <p:spPr>
          <a:xfrm rot="13500000">
            <a:off x="4448208" y="2690879"/>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Triangle 12"/>
          <p:cNvSpPr/>
          <p:nvPr/>
        </p:nvSpPr>
        <p:spPr>
          <a:xfrm rot="13500000">
            <a:off x="4448209" y="3235208"/>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692329" y="4207225"/>
            <a:ext cx="3994471" cy="1708160"/>
          </a:xfrm>
          <a:prstGeom prst="rect">
            <a:avLst/>
          </a:prstGeom>
          <a:noFill/>
        </p:spPr>
        <p:txBody>
          <a:bodyPr wrap="square" rtlCol="0">
            <a:spAutoFit/>
          </a:bodyPr>
          <a:lstStyle/>
          <a:p>
            <a:pPr>
              <a:spcAft>
                <a:spcPts val="600"/>
              </a:spcAft>
            </a:pPr>
            <a:r>
              <a:rPr lang="en-US" sz="1400" b="1" dirty="0"/>
              <a:t>It’s increasingly expected:</a:t>
            </a:r>
          </a:p>
          <a:p>
            <a:r>
              <a:rPr lang="en-US" sz="1200" i="1" dirty="0"/>
              <a:t>Under the UK Stewardship Code there is an expectation that UK institutional investors (including pension funds) should contribute to a robust financial system through encouraging stewardship activity.</a:t>
            </a:r>
            <a:br>
              <a:rPr lang="en-US" sz="1200" i="1" dirty="0"/>
            </a:br>
            <a:br>
              <a:rPr lang="en-US" sz="1200" i="1" dirty="0"/>
            </a:br>
            <a:r>
              <a:rPr lang="en-US" sz="1200" i="1" dirty="0">
                <a:solidFill>
                  <a:schemeClr val="accent2"/>
                </a:solidFill>
              </a:rPr>
              <a:t>Willis Towers Watson</a:t>
            </a:r>
          </a:p>
          <a:p>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Issue: finding the right service</a:t>
            </a:r>
          </a:p>
        </p:txBody>
      </p:sp>
      <p:sp>
        <p:nvSpPr>
          <p:cNvPr id="3" name="Content Placeholder 2"/>
          <p:cNvSpPr>
            <a:spLocks noGrp="1"/>
          </p:cNvSpPr>
          <p:nvPr>
            <p:ph idx="1"/>
          </p:nvPr>
        </p:nvSpPr>
        <p:spPr/>
        <p:txBody>
          <a:bodyPr numCol="2" spcCol="324000">
            <a:noAutofit/>
          </a:bodyPr>
          <a:lstStyle/>
          <a:p>
            <a:pPr marL="288000" lvl="1">
              <a:spcBef>
                <a:spcPts val="1200"/>
              </a:spcBef>
            </a:pPr>
            <a:r>
              <a:rPr lang="en-GB" sz="1600" dirty="0"/>
              <a:t>Any segregated portfolio should be able to instruct Red Lines</a:t>
            </a:r>
          </a:p>
          <a:p>
            <a:pPr marL="288000" lvl="1">
              <a:spcBef>
                <a:spcPts val="1200"/>
              </a:spcBef>
            </a:pPr>
            <a:r>
              <a:rPr lang="en-GB" sz="1600" dirty="0"/>
              <a:t>The reaction of managers of pooled funds is to cite operational difficulties over accepting voting instructions</a:t>
            </a:r>
          </a:p>
          <a:p>
            <a:pPr marL="288000" lvl="1">
              <a:spcBef>
                <a:spcPts val="1200"/>
              </a:spcBef>
            </a:pPr>
            <a:r>
              <a:rPr lang="en-GB" sz="1600" dirty="0"/>
              <a:t>	</a:t>
            </a:r>
            <a:r>
              <a:rPr lang="en-GB" sz="1400" dirty="0"/>
              <a:t>But some do for large clients, and others   	have indicated for the PLSA website that 	they can accept instructions</a:t>
            </a:r>
          </a:p>
          <a:p>
            <a:pPr marL="288000" lvl="1">
              <a:spcBef>
                <a:spcPts val="1200"/>
              </a:spcBef>
            </a:pPr>
            <a:r>
              <a:rPr lang="en-GB" sz="1600" dirty="0"/>
              <a:t>Some managers of pooled funds are reluctant to allow trustees to set their responsible investment agenda. These fund managers need to adjust to the reality of the Law Commission responsibilities on trustees to do precisely this. </a:t>
            </a:r>
          </a:p>
          <a:p>
            <a:pPr marL="288000" lvl="1">
              <a:spcBef>
                <a:spcPts val="1200"/>
              </a:spcBef>
            </a:pPr>
            <a:endParaRPr lang="en-GB" sz="1600" dirty="0"/>
          </a:p>
          <a:p>
            <a:pPr marL="288000" lvl="1">
              <a:spcBef>
                <a:spcPts val="1200"/>
              </a:spcBef>
            </a:pPr>
            <a:r>
              <a:rPr lang="en-GB" sz="1600" dirty="0"/>
              <a:t>Your professional advisers should be encouraging you to fulfil your fiduciary duty in the manner set out by the Law Commission, TPR and UK Stewardship Code, rather than discouraging you.</a:t>
            </a:r>
          </a:p>
          <a:p>
            <a:pPr marL="288000" lvl="1">
              <a:spcBef>
                <a:spcPts val="1200"/>
              </a:spcBef>
            </a:pPr>
            <a:r>
              <a:rPr lang="en-GB" sz="1600" dirty="0"/>
              <a:t>Voting in the UK is a complex process involving fund managers, proxy agents, custodians and registrars. This complexity should not prevent you establishing the policy you feel is appropriate</a:t>
            </a:r>
          </a:p>
          <a:p>
            <a:pPr marL="288000" indent="-285750">
              <a:spcBef>
                <a:spcPts val="1200"/>
              </a:spcBef>
              <a:buFont typeface="Arial" panose="020B0604020202020204" pitchFamily="34" charset="0"/>
              <a:buChar char="•"/>
            </a:pPr>
            <a:endParaRPr lang="en-GB" sz="1600" dirty="0"/>
          </a:p>
          <a:p>
            <a:pPr marL="288000" indent="-285750">
              <a:spcBef>
                <a:spcPts val="1200"/>
              </a:spcBef>
              <a:buFont typeface="Arial" panose="020B0604020202020204" pitchFamily="34" charset="0"/>
              <a:buChar char="•"/>
            </a:pPr>
            <a:endParaRPr lang="en-GB" sz="1600" dirty="0"/>
          </a:p>
          <a:p>
            <a:pPr marL="288000" indent="-285750">
              <a:spcBef>
                <a:spcPts val="1200"/>
              </a:spcBef>
              <a:buFont typeface="Arial" panose="020B0604020202020204" pitchFamily="34" charset="0"/>
              <a:buChar char="•"/>
            </a:pPr>
            <a:endParaRPr lang="en-GB" sz="1600" dirty="0"/>
          </a:p>
          <a:p>
            <a:pPr marL="288000">
              <a:spcBef>
                <a:spcPts val="1200"/>
              </a:spcBef>
            </a:pPr>
            <a:endParaRPr lang="en-US" sz="1600" dirty="0"/>
          </a:p>
        </p:txBody>
      </p:sp>
      <p:sp>
        <p:nvSpPr>
          <p:cNvPr id="7"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20</a:t>
            </a:fld>
            <a:endParaRPr lang="en-US" dirty="0"/>
          </a:p>
        </p:txBody>
      </p:sp>
      <p:sp>
        <p:nvSpPr>
          <p:cNvPr id="8" name="Right Triangle 7"/>
          <p:cNvSpPr/>
          <p:nvPr/>
        </p:nvSpPr>
        <p:spPr>
          <a:xfrm rot="13500000">
            <a:off x="476404" y="1701786"/>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p:nvSpPr>
        <p:spPr>
          <a:xfrm rot="13500000">
            <a:off x="476405" y="2438898"/>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rot="13500000">
            <a:off x="476406" y="4015204"/>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rot="13500000">
            <a:off x="4683418" y="1701786"/>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Triangle 11"/>
          <p:cNvSpPr/>
          <p:nvPr/>
        </p:nvSpPr>
        <p:spPr>
          <a:xfrm rot="13500000">
            <a:off x="4683419" y="3023962"/>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Triangle 12"/>
          <p:cNvSpPr/>
          <p:nvPr/>
        </p:nvSpPr>
        <p:spPr>
          <a:xfrm rot="13500000">
            <a:off x="640146" y="3192335"/>
            <a:ext cx="202235" cy="202235"/>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782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normAutofit/>
          </a:bodyPr>
          <a:lstStyle/>
          <a:p>
            <a:pPr>
              <a:lnSpc>
                <a:spcPct val="120000"/>
              </a:lnSpc>
              <a:spcBef>
                <a:spcPts val="1200"/>
              </a:spcBef>
            </a:pPr>
            <a:r>
              <a:rPr lang="en-US" sz="1800" b="1" i="1" dirty="0">
                <a:latin typeface="Georgia"/>
                <a:cs typeface="Georgia"/>
              </a:rPr>
              <a:t>The Pensions Regulator and the Financial Reporting Council </a:t>
            </a:r>
            <a:br>
              <a:rPr lang="en-US" sz="1800" b="1" i="1" dirty="0">
                <a:latin typeface="Georgia"/>
                <a:cs typeface="Georgia"/>
              </a:rPr>
            </a:br>
            <a:r>
              <a:rPr lang="en-US" sz="1800" b="1" i="1" dirty="0">
                <a:latin typeface="Georgia"/>
                <a:cs typeface="Georgia"/>
              </a:rPr>
              <a:t>have referenced Red Line Voting </a:t>
            </a:r>
          </a:p>
          <a:p>
            <a:pPr>
              <a:spcBef>
                <a:spcPts val="1200"/>
              </a:spcBef>
            </a:pPr>
            <a:endParaRPr lang="en-US" sz="1800" dirty="0"/>
          </a:p>
          <a:p>
            <a:pPr marL="0" indent="0">
              <a:spcBef>
                <a:spcPts val="1200"/>
              </a:spcBef>
              <a:buNone/>
            </a:pPr>
            <a:r>
              <a:rPr lang="en-US" sz="1800" b="1" i="1" dirty="0">
                <a:solidFill>
                  <a:schemeClr val="accent1"/>
                </a:solidFill>
                <a:latin typeface="Georgia"/>
                <a:cs typeface="Georgia"/>
              </a:rPr>
              <a:t>Statements of support from</a:t>
            </a:r>
            <a:endParaRPr lang="en-US" sz="1800" dirty="0">
              <a:solidFill>
                <a:schemeClr val="accent1"/>
              </a:solidFill>
            </a:endParaRPr>
          </a:p>
          <a:p>
            <a:pPr>
              <a:spcBef>
                <a:spcPts val="1200"/>
              </a:spcBef>
            </a:pPr>
            <a:r>
              <a:rPr lang="en-US" sz="1800" dirty="0"/>
              <a:t>United Nations Global Compact</a:t>
            </a:r>
          </a:p>
          <a:p>
            <a:pPr>
              <a:spcBef>
                <a:spcPts val="1200"/>
              </a:spcBef>
            </a:pPr>
            <a:r>
              <a:rPr lang="en-US" sz="1800" dirty="0" err="1"/>
              <a:t>Rt</a:t>
            </a:r>
            <a:r>
              <a:rPr lang="en-US" sz="1800" dirty="0"/>
              <a:t> Hon Sir Vince Cable as Secretary of State for Business Innovation and </a:t>
            </a:r>
            <a:br>
              <a:rPr lang="en-US" sz="1800" dirty="0"/>
            </a:br>
            <a:r>
              <a:rPr lang="en-US" sz="1800" dirty="0"/>
              <a:t>Skills USS, </a:t>
            </a:r>
            <a:r>
              <a:rPr lang="en-US" sz="1800" dirty="0" err="1"/>
              <a:t>Railpen</a:t>
            </a:r>
            <a:r>
              <a:rPr lang="en-US" sz="1800" dirty="0"/>
              <a:t>, Women on Boards UK, Willis Towers Watson, LCP</a:t>
            </a:r>
          </a:p>
          <a:p>
            <a:pPr>
              <a:spcBef>
                <a:spcPts val="1200"/>
              </a:spcBef>
            </a:pPr>
            <a:r>
              <a:rPr lang="en-US" sz="1800" dirty="0"/>
              <a:t>CDP – who state that if widely adopted the environmental Red Lines could </a:t>
            </a:r>
            <a:br>
              <a:rPr lang="en-US" sz="1800" dirty="0"/>
            </a:br>
            <a:r>
              <a:rPr lang="en-US" sz="1800" dirty="0"/>
              <a:t>be a game-changer in driving corporate change on climate change</a:t>
            </a:r>
          </a:p>
          <a:p>
            <a:endParaRPr lang="en-US" sz="1800" dirty="0"/>
          </a:p>
          <a:p>
            <a:endParaRPr lang="en-US" sz="1800" dirty="0"/>
          </a:p>
        </p:txBody>
      </p:sp>
      <p:sp>
        <p:nvSpPr>
          <p:cNvPr id="6"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745"/>
            <a:ext cx="8229600" cy="1143000"/>
          </a:xfrm>
        </p:spPr>
        <p:txBody>
          <a:bodyPr>
            <a:normAutofit fontScale="90000"/>
          </a:bodyPr>
          <a:lstStyle/>
          <a:p>
            <a:r>
              <a:rPr lang="en-US" dirty="0"/>
              <a:t>How do we implement </a:t>
            </a:r>
            <a:br>
              <a:rPr lang="en-US" dirty="0"/>
            </a:br>
            <a:r>
              <a:rPr lang="en-US" dirty="0"/>
              <a:t>the Red Lines?</a:t>
            </a:r>
          </a:p>
        </p:txBody>
      </p:sp>
      <p:sp>
        <p:nvSpPr>
          <p:cNvPr id="3" name="Content Placeholder 2"/>
          <p:cNvSpPr>
            <a:spLocks noGrp="1"/>
          </p:cNvSpPr>
          <p:nvPr>
            <p:ph idx="1"/>
          </p:nvPr>
        </p:nvSpPr>
        <p:spPr>
          <a:xfrm>
            <a:off x="1236027" y="1830387"/>
            <a:ext cx="3163758" cy="4525963"/>
          </a:xfrm>
        </p:spPr>
        <p:txBody>
          <a:bodyPr>
            <a:normAutofit/>
          </a:bodyPr>
          <a:lstStyle/>
          <a:p>
            <a:pPr>
              <a:spcBef>
                <a:spcPts val="1200"/>
              </a:spcBef>
            </a:pPr>
            <a:r>
              <a:rPr lang="en-US" sz="1800" dirty="0"/>
              <a:t>The board reviews the Red Lines and decides whether </a:t>
            </a:r>
            <a:br>
              <a:rPr lang="en-US" sz="1800" dirty="0"/>
            </a:br>
            <a:r>
              <a:rPr lang="en-US" sz="1800" dirty="0"/>
              <a:t>to adopt some or all of them. </a:t>
            </a:r>
          </a:p>
          <a:p>
            <a:pPr>
              <a:spcBef>
                <a:spcPts val="1200"/>
              </a:spcBef>
            </a:pPr>
            <a:r>
              <a:rPr lang="en-US" sz="1800" dirty="0"/>
              <a:t>The scheme writes the the fund manager(s) asking them to implement Red Line Voting in accordance with </a:t>
            </a:r>
            <a:br>
              <a:rPr lang="en-US" sz="1800" dirty="0"/>
            </a:br>
            <a:r>
              <a:rPr lang="en-US" sz="1800" dirty="0"/>
              <a:t>the board’s decision – the Red Line Voting website </a:t>
            </a:r>
            <a:br>
              <a:rPr lang="en-US" sz="1800" dirty="0"/>
            </a:br>
            <a:r>
              <a:rPr lang="en-US" sz="1800" dirty="0"/>
              <a:t>has suggested draft letters.</a:t>
            </a:r>
          </a:p>
          <a:p>
            <a:pPr>
              <a:spcBef>
                <a:spcPts val="1200"/>
              </a:spcBef>
            </a:pPr>
            <a:r>
              <a:rPr lang="en-US" sz="1800" dirty="0"/>
              <a:t>The fund managers will </a:t>
            </a:r>
            <a:br>
              <a:rPr lang="en-US" sz="1800" dirty="0"/>
            </a:br>
            <a:r>
              <a:rPr lang="en-US" sz="1800" dirty="0"/>
              <a:t>be advised that they are ‘comply or explain’ </a:t>
            </a:r>
          </a:p>
          <a:p>
            <a:pPr>
              <a:buNone/>
            </a:pPr>
            <a:endParaRPr lang="en-US" dirty="0"/>
          </a:p>
        </p:txBody>
      </p:sp>
      <p:sp>
        <p:nvSpPr>
          <p:cNvPr id="6"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22</a:t>
            </a:fld>
            <a:endParaRPr lang="en-US" dirty="0"/>
          </a:p>
        </p:txBody>
      </p:sp>
      <p:grpSp>
        <p:nvGrpSpPr>
          <p:cNvPr id="9" name="Group 8"/>
          <p:cNvGrpSpPr/>
          <p:nvPr/>
        </p:nvGrpSpPr>
        <p:grpSpPr>
          <a:xfrm>
            <a:off x="514873" y="1830387"/>
            <a:ext cx="585073" cy="585073"/>
            <a:chOff x="514873" y="1830387"/>
            <a:chExt cx="585073" cy="585073"/>
          </a:xfrm>
        </p:grpSpPr>
        <p:sp>
          <p:nvSpPr>
            <p:cNvPr id="7" name="Oval 6"/>
            <p:cNvSpPr/>
            <p:nvPr/>
          </p:nvSpPr>
          <p:spPr>
            <a:xfrm>
              <a:off x="514873" y="1830387"/>
              <a:ext cx="585073" cy="585073"/>
            </a:xfrm>
            <a:prstGeom prst="ellipse">
              <a:avLst/>
            </a:prstGeom>
            <a:solidFill>
              <a:schemeClr val="accent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4873" y="1875747"/>
              <a:ext cx="585073" cy="461665"/>
            </a:xfrm>
            <a:prstGeom prst="rect">
              <a:avLst/>
            </a:prstGeom>
            <a:noFill/>
          </p:spPr>
          <p:txBody>
            <a:bodyPr wrap="square" rtlCol="0">
              <a:spAutoFit/>
            </a:bodyPr>
            <a:lstStyle/>
            <a:p>
              <a:pPr algn="ctr"/>
              <a:r>
                <a:rPr lang="en-US" sz="2400" b="1" dirty="0">
                  <a:solidFill>
                    <a:srgbClr val="FFFFFF"/>
                  </a:solidFill>
                </a:rPr>
                <a:t>1</a:t>
              </a:r>
            </a:p>
          </p:txBody>
        </p:sp>
      </p:grpSp>
      <p:grpSp>
        <p:nvGrpSpPr>
          <p:cNvPr id="10" name="Group 9"/>
          <p:cNvGrpSpPr/>
          <p:nvPr/>
        </p:nvGrpSpPr>
        <p:grpSpPr>
          <a:xfrm>
            <a:off x="514873" y="2816010"/>
            <a:ext cx="585073" cy="585073"/>
            <a:chOff x="514873" y="1830387"/>
            <a:chExt cx="585073" cy="585073"/>
          </a:xfrm>
        </p:grpSpPr>
        <p:sp>
          <p:nvSpPr>
            <p:cNvPr id="11" name="Oval 10"/>
            <p:cNvSpPr/>
            <p:nvPr/>
          </p:nvSpPr>
          <p:spPr>
            <a:xfrm>
              <a:off x="514873" y="1830387"/>
              <a:ext cx="585073" cy="585073"/>
            </a:xfrm>
            <a:prstGeom prst="ellipse">
              <a:avLst/>
            </a:prstGeom>
            <a:solidFill>
              <a:schemeClr val="accent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14873" y="1875747"/>
              <a:ext cx="585073" cy="461665"/>
            </a:xfrm>
            <a:prstGeom prst="rect">
              <a:avLst/>
            </a:prstGeom>
            <a:noFill/>
          </p:spPr>
          <p:txBody>
            <a:bodyPr wrap="square" rtlCol="0">
              <a:spAutoFit/>
            </a:bodyPr>
            <a:lstStyle/>
            <a:p>
              <a:pPr algn="ctr"/>
              <a:r>
                <a:rPr lang="en-US" sz="2400" b="1" dirty="0">
                  <a:solidFill>
                    <a:srgbClr val="FFFFFF"/>
                  </a:solidFill>
                </a:rPr>
                <a:t>2</a:t>
              </a:r>
            </a:p>
          </p:txBody>
        </p:sp>
      </p:grpSp>
      <p:grpSp>
        <p:nvGrpSpPr>
          <p:cNvPr id="13" name="Group 12"/>
          <p:cNvGrpSpPr/>
          <p:nvPr/>
        </p:nvGrpSpPr>
        <p:grpSpPr>
          <a:xfrm>
            <a:off x="514873" y="4880908"/>
            <a:ext cx="585073" cy="585073"/>
            <a:chOff x="514873" y="1830387"/>
            <a:chExt cx="585073" cy="585073"/>
          </a:xfrm>
        </p:grpSpPr>
        <p:sp>
          <p:nvSpPr>
            <p:cNvPr id="14" name="Oval 13"/>
            <p:cNvSpPr/>
            <p:nvPr/>
          </p:nvSpPr>
          <p:spPr>
            <a:xfrm>
              <a:off x="514873" y="1830387"/>
              <a:ext cx="585073" cy="585073"/>
            </a:xfrm>
            <a:prstGeom prst="ellipse">
              <a:avLst/>
            </a:prstGeom>
            <a:solidFill>
              <a:schemeClr val="accent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14873" y="1875747"/>
              <a:ext cx="585073" cy="461665"/>
            </a:xfrm>
            <a:prstGeom prst="rect">
              <a:avLst/>
            </a:prstGeom>
            <a:noFill/>
          </p:spPr>
          <p:txBody>
            <a:bodyPr wrap="square" rtlCol="0">
              <a:spAutoFit/>
            </a:bodyPr>
            <a:lstStyle/>
            <a:p>
              <a:pPr algn="ctr"/>
              <a:r>
                <a:rPr lang="en-US" sz="2400" b="1" dirty="0">
                  <a:solidFill>
                    <a:srgbClr val="FFFFFF"/>
                  </a:solidFill>
                </a:rPr>
                <a:t>3</a:t>
              </a:r>
            </a:p>
          </p:txBody>
        </p:sp>
      </p:grpSp>
      <p:grpSp>
        <p:nvGrpSpPr>
          <p:cNvPr id="16" name="Group 15"/>
          <p:cNvGrpSpPr/>
          <p:nvPr/>
        </p:nvGrpSpPr>
        <p:grpSpPr>
          <a:xfrm>
            <a:off x="4876059" y="1830387"/>
            <a:ext cx="585073" cy="585073"/>
            <a:chOff x="514873" y="1830387"/>
            <a:chExt cx="585073" cy="585073"/>
          </a:xfrm>
        </p:grpSpPr>
        <p:sp>
          <p:nvSpPr>
            <p:cNvPr id="17" name="Oval 16"/>
            <p:cNvSpPr/>
            <p:nvPr/>
          </p:nvSpPr>
          <p:spPr>
            <a:xfrm>
              <a:off x="514873" y="1830387"/>
              <a:ext cx="585073" cy="585073"/>
            </a:xfrm>
            <a:prstGeom prst="ellipse">
              <a:avLst/>
            </a:prstGeom>
            <a:solidFill>
              <a:schemeClr val="accent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14873" y="1875747"/>
              <a:ext cx="585073" cy="461665"/>
            </a:xfrm>
            <a:prstGeom prst="rect">
              <a:avLst/>
            </a:prstGeom>
            <a:noFill/>
          </p:spPr>
          <p:txBody>
            <a:bodyPr wrap="square" rtlCol="0">
              <a:spAutoFit/>
            </a:bodyPr>
            <a:lstStyle/>
            <a:p>
              <a:pPr algn="ctr"/>
              <a:r>
                <a:rPr lang="en-US" sz="2400" b="1" dirty="0">
                  <a:solidFill>
                    <a:srgbClr val="FFFFFF"/>
                  </a:solidFill>
                </a:rPr>
                <a:t>4</a:t>
              </a:r>
            </a:p>
          </p:txBody>
        </p:sp>
      </p:grpSp>
      <p:sp>
        <p:nvSpPr>
          <p:cNvPr id="19" name="TextBox 18"/>
          <p:cNvSpPr txBox="1"/>
          <p:nvPr/>
        </p:nvSpPr>
        <p:spPr>
          <a:xfrm>
            <a:off x="5551853" y="1830387"/>
            <a:ext cx="3225042" cy="3323987"/>
          </a:xfrm>
          <a:prstGeom prst="rect">
            <a:avLst/>
          </a:prstGeom>
          <a:noFill/>
        </p:spPr>
        <p:txBody>
          <a:bodyPr wrap="square" rtlCol="0">
            <a:spAutoFit/>
          </a:bodyPr>
          <a:lstStyle/>
          <a:p>
            <a:pPr>
              <a:spcBef>
                <a:spcPts val="1200"/>
              </a:spcBef>
            </a:pPr>
            <a:r>
              <a:rPr lang="en-US" dirty="0"/>
              <a:t>The trustees will expect regular reporting on implementation</a:t>
            </a:r>
          </a:p>
          <a:p>
            <a:pPr>
              <a:spcBef>
                <a:spcPts val="1200"/>
              </a:spcBef>
            </a:pPr>
            <a:r>
              <a:rPr lang="en-US" dirty="0"/>
              <a:t>For new mandates include the Red Lines during </a:t>
            </a:r>
            <a:br>
              <a:rPr lang="en-US" dirty="0"/>
            </a:br>
            <a:r>
              <a:rPr lang="en-US" dirty="0"/>
              <a:t>beauty parades and </a:t>
            </a:r>
            <a:br>
              <a:rPr lang="en-US" dirty="0"/>
            </a:br>
            <a:r>
              <a:rPr lang="en-US" dirty="0"/>
              <a:t>in new agreements</a:t>
            </a:r>
          </a:p>
          <a:p>
            <a:pPr>
              <a:spcBef>
                <a:spcPts val="1200"/>
              </a:spcBef>
            </a:pPr>
            <a:r>
              <a:rPr lang="en-US" dirty="0"/>
              <a:t>Review and </a:t>
            </a:r>
            <a:br>
              <a:rPr lang="en-US" dirty="0"/>
            </a:br>
            <a:r>
              <a:rPr lang="en-US" dirty="0"/>
              <a:t>amend SIP</a:t>
            </a:r>
          </a:p>
          <a:p>
            <a:endParaRPr lang="en-US" dirty="0"/>
          </a:p>
        </p:txBody>
      </p:sp>
      <p:grpSp>
        <p:nvGrpSpPr>
          <p:cNvPr id="23" name="Group 22"/>
          <p:cNvGrpSpPr/>
          <p:nvPr/>
        </p:nvGrpSpPr>
        <p:grpSpPr>
          <a:xfrm>
            <a:off x="4876059" y="4099556"/>
            <a:ext cx="585073" cy="585073"/>
            <a:chOff x="514873" y="1830387"/>
            <a:chExt cx="585073" cy="585073"/>
          </a:xfrm>
        </p:grpSpPr>
        <p:sp>
          <p:nvSpPr>
            <p:cNvPr id="24" name="Oval 23"/>
            <p:cNvSpPr/>
            <p:nvPr/>
          </p:nvSpPr>
          <p:spPr>
            <a:xfrm>
              <a:off x="514873" y="1830387"/>
              <a:ext cx="585073" cy="585073"/>
            </a:xfrm>
            <a:prstGeom prst="ellipse">
              <a:avLst/>
            </a:prstGeom>
            <a:solidFill>
              <a:schemeClr val="accent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14873" y="1875747"/>
              <a:ext cx="585073" cy="461665"/>
            </a:xfrm>
            <a:prstGeom prst="rect">
              <a:avLst/>
            </a:prstGeom>
            <a:noFill/>
          </p:spPr>
          <p:txBody>
            <a:bodyPr wrap="square" rtlCol="0">
              <a:spAutoFit/>
            </a:bodyPr>
            <a:lstStyle/>
            <a:p>
              <a:pPr algn="ctr"/>
              <a:r>
                <a:rPr lang="en-US" sz="2400" b="1" dirty="0">
                  <a:solidFill>
                    <a:srgbClr val="FFFFFF"/>
                  </a:solidFill>
                </a:rPr>
                <a:t>6</a:t>
              </a:r>
            </a:p>
          </p:txBody>
        </p:sp>
      </p:grpSp>
      <p:grpSp>
        <p:nvGrpSpPr>
          <p:cNvPr id="26" name="Group 25"/>
          <p:cNvGrpSpPr/>
          <p:nvPr/>
        </p:nvGrpSpPr>
        <p:grpSpPr>
          <a:xfrm>
            <a:off x="4876059" y="2838690"/>
            <a:ext cx="585073" cy="585073"/>
            <a:chOff x="514873" y="1830387"/>
            <a:chExt cx="585073" cy="585073"/>
          </a:xfrm>
        </p:grpSpPr>
        <p:sp>
          <p:nvSpPr>
            <p:cNvPr id="27" name="Oval 26"/>
            <p:cNvSpPr/>
            <p:nvPr/>
          </p:nvSpPr>
          <p:spPr>
            <a:xfrm>
              <a:off x="514873" y="1830387"/>
              <a:ext cx="585073" cy="585073"/>
            </a:xfrm>
            <a:prstGeom prst="ellipse">
              <a:avLst/>
            </a:prstGeom>
            <a:solidFill>
              <a:schemeClr val="accent1"/>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14873" y="1875747"/>
              <a:ext cx="585073" cy="461665"/>
            </a:xfrm>
            <a:prstGeom prst="rect">
              <a:avLst/>
            </a:prstGeom>
            <a:noFill/>
          </p:spPr>
          <p:txBody>
            <a:bodyPr wrap="square" rtlCol="0">
              <a:spAutoFit/>
            </a:bodyPr>
            <a:lstStyle/>
            <a:p>
              <a:pPr algn="ctr"/>
              <a:r>
                <a:rPr lang="en-US" sz="2400" b="1" dirty="0">
                  <a:solidFill>
                    <a:srgbClr val="FFFFFF"/>
                  </a:solidFill>
                </a:rPr>
                <a:t>5</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pic>
        <p:nvPicPr>
          <p:cNvPr id="5" name="Picture 4" descr="10Steps.jpg"/>
          <p:cNvPicPr>
            <a:picLocks noChangeAspect="1"/>
          </p:cNvPicPr>
          <p:nvPr/>
        </p:nvPicPr>
        <p:blipFill rotWithShape="1">
          <a:blip r:embed="rId2">
            <a:extLst>
              <a:ext uri="{28A0092B-C50C-407E-A947-70E740481C1C}">
                <a14:useLocalDpi xmlns:a14="http://schemas.microsoft.com/office/drawing/2010/main" val="0"/>
              </a:ext>
            </a:extLst>
          </a:blip>
          <a:srcRect l="5582"/>
          <a:stretch/>
        </p:blipFill>
        <p:spPr>
          <a:xfrm>
            <a:off x="0" y="1417639"/>
            <a:ext cx="3250887" cy="2577722"/>
          </a:xfrm>
          <a:prstGeom prst="rect">
            <a:avLst/>
          </a:prstGeom>
        </p:spPr>
      </p:pic>
      <p:pic>
        <p:nvPicPr>
          <p:cNvPr id="6" name="Picture 5" descr="QandA.jpg"/>
          <p:cNvPicPr>
            <a:picLocks noChangeAspect="1"/>
          </p:cNvPicPr>
          <p:nvPr/>
        </p:nvPicPr>
        <p:blipFill rotWithShape="1">
          <a:blip r:embed="rId3">
            <a:extLst>
              <a:ext uri="{28A0092B-C50C-407E-A947-70E740481C1C}">
                <a14:useLocalDpi xmlns:a14="http://schemas.microsoft.com/office/drawing/2010/main" val="0"/>
              </a:ext>
            </a:extLst>
          </a:blip>
          <a:srcRect r="8512"/>
          <a:stretch/>
        </p:blipFill>
        <p:spPr>
          <a:xfrm>
            <a:off x="5984528" y="1409899"/>
            <a:ext cx="3159471" cy="2585461"/>
          </a:xfrm>
          <a:prstGeom prst="rect">
            <a:avLst/>
          </a:prstGeom>
        </p:spPr>
      </p:pic>
      <p:pic>
        <p:nvPicPr>
          <p:cNvPr id="8" name="Picture 7" descr="RedLinesGrey.png"/>
          <p:cNvPicPr>
            <a:picLocks noChangeAspect="1"/>
          </p:cNvPicPr>
          <p:nvPr/>
        </p:nvPicPr>
        <p:blipFill rotWithShape="1">
          <a:blip r:embed="rId4">
            <a:extLst>
              <a:ext uri="{28A0092B-C50C-407E-A947-70E740481C1C}">
                <a14:useLocalDpi xmlns:a14="http://schemas.microsoft.com/office/drawing/2010/main" val="0"/>
              </a:ext>
            </a:extLst>
          </a:blip>
          <a:srcRect l="10389" t="17186" r="13396" b="5037"/>
          <a:stretch/>
        </p:blipFill>
        <p:spPr>
          <a:xfrm>
            <a:off x="2834908" y="1409899"/>
            <a:ext cx="3379213" cy="2585461"/>
          </a:xfrm>
          <a:prstGeom prst="rect">
            <a:avLst/>
          </a:prstGeom>
        </p:spPr>
      </p:pic>
      <p:sp>
        <p:nvSpPr>
          <p:cNvPr id="9" name="Content Placeholder 2"/>
          <p:cNvSpPr txBox="1">
            <a:spLocks/>
          </p:cNvSpPr>
          <p:nvPr/>
        </p:nvSpPr>
        <p:spPr>
          <a:xfrm>
            <a:off x="0" y="4154970"/>
            <a:ext cx="2834908" cy="114780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i="1" dirty="0">
                <a:latin typeface="Georgia"/>
                <a:cs typeface="Georgia"/>
              </a:rPr>
              <a:t>Ten steps to </a:t>
            </a:r>
            <a:br>
              <a:rPr lang="en-US" sz="1600" b="1" i="1" dirty="0">
                <a:latin typeface="Georgia"/>
                <a:cs typeface="Georgia"/>
              </a:rPr>
            </a:br>
            <a:r>
              <a:rPr lang="en-US" sz="1600" b="1" i="1" dirty="0">
                <a:latin typeface="Georgia"/>
                <a:cs typeface="Georgia"/>
              </a:rPr>
              <a:t>adopting Red Lines</a:t>
            </a:r>
          </a:p>
        </p:txBody>
      </p:sp>
      <p:sp>
        <p:nvSpPr>
          <p:cNvPr id="11" name="Content Placeholder 2"/>
          <p:cNvSpPr txBox="1">
            <a:spLocks/>
          </p:cNvSpPr>
          <p:nvPr/>
        </p:nvSpPr>
        <p:spPr>
          <a:xfrm>
            <a:off x="2834908" y="4154970"/>
            <a:ext cx="3379213" cy="114780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i="1" dirty="0">
                <a:latin typeface="Georgia"/>
                <a:cs typeface="Georgia"/>
              </a:rPr>
              <a:t>The Red Lines </a:t>
            </a:r>
            <a:br>
              <a:rPr lang="en-US" sz="1600" b="1" i="1" dirty="0">
                <a:latin typeface="Georgia"/>
                <a:cs typeface="Georgia"/>
              </a:rPr>
            </a:br>
            <a:r>
              <a:rPr lang="en-US" sz="1600" b="1" i="1" dirty="0">
                <a:latin typeface="Georgia"/>
                <a:cs typeface="Georgia"/>
              </a:rPr>
              <a:t>brochure</a:t>
            </a:r>
          </a:p>
        </p:txBody>
      </p:sp>
      <p:sp>
        <p:nvSpPr>
          <p:cNvPr id="12" name="Content Placeholder 2"/>
          <p:cNvSpPr txBox="1">
            <a:spLocks/>
          </p:cNvSpPr>
          <p:nvPr/>
        </p:nvSpPr>
        <p:spPr>
          <a:xfrm>
            <a:off x="6214121" y="4154970"/>
            <a:ext cx="2929878" cy="114780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i="1" dirty="0">
                <a:latin typeface="Georgia"/>
                <a:cs typeface="Georgia"/>
              </a:rPr>
              <a:t>Red Lines Questions </a:t>
            </a:r>
            <a:br>
              <a:rPr lang="en-US" sz="1600" b="1" i="1" dirty="0">
                <a:latin typeface="Georgia"/>
                <a:cs typeface="Georgia"/>
              </a:rPr>
            </a:br>
            <a:r>
              <a:rPr lang="en-US" sz="1600" b="1" i="1" dirty="0">
                <a:latin typeface="Georgia"/>
                <a:cs typeface="Georgia"/>
              </a:rPr>
              <a:t>and answers</a:t>
            </a:r>
          </a:p>
        </p:txBody>
      </p:sp>
      <p:sp>
        <p:nvSpPr>
          <p:cNvPr id="13" name="Rectangle 12"/>
          <p:cNvSpPr/>
          <p:nvPr/>
        </p:nvSpPr>
        <p:spPr>
          <a:xfrm>
            <a:off x="457200" y="5064630"/>
            <a:ext cx="8137892" cy="747897"/>
          </a:xfrm>
          <a:prstGeom prst="rect">
            <a:avLst/>
          </a:prstGeom>
        </p:spPr>
        <p:txBody>
          <a:bodyPr wrap="square">
            <a:spAutoFit/>
          </a:bodyPr>
          <a:lstStyle/>
          <a:p>
            <a:pPr algn="ctr">
              <a:lnSpc>
                <a:spcPct val="120000"/>
              </a:lnSpc>
              <a:spcBef>
                <a:spcPts val="1200"/>
              </a:spcBef>
            </a:pPr>
            <a:r>
              <a:rPr lang="en-US" dirty="0">
                <a:latin typeface="Arial"/>
                <a:cs typeface="Arial"/>
              </a:rPr>
              <a:t>To find out about the Red Lines in more detail, download </a:t>
            </a:r>
            <a:br>
              <a:rPr lang="en-US" dirty="0">
                <a:latin typeface="Arial"/>
                <a:cs typeface="Arial"/>
              </a:rPr>
            </a:br>
            <a:r>
              <a:rPr lang="en-US" dirty="0">
                <a:latin typeface="Arial"/>
                <a:cs typeface="Arial"/>
              </a:rPr>
              <a:t>our information pack from </a:t>
            </a:r>
            <a:r>
              <a:rPr lang="en-US" b="1" dirty="0" err="1">
                <a:solidFill>
                  <a:schemeClr val="accent1"/>
                </a:solidFill>
                <a:latin typeface="Arial"/>
                <a:cs typeface="Arial"/>
              </a:rPr>
              <a:t>www.redlinevoting.org</a:t>
            </a:r>
            <a:endParaRPr lang="en-US" b="1" dirty="0">
              <a:solidFill>
                <a:schemeClr val="accent1"/>
              </a:solidFill>
              <a:latin typeface="Arial"/>
              <a:cs typeface="Arial"/>
            </a:endParaRPr>
          </a:p>
        </p:txBody>
      </p:sp>
      <p:sp>
        <p:nvSpPr>
          <p:cNvPr id="14"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23</a:t>
            </a:fld>
            <a:endParaRPr lang="en-US" dirty="0"/>
          </a:p>
        </p:txBody>
      </p:sp>
    </p:spTree>
    <p:extLst>
      <p:ext uri="{BB962C8B-B14F-4D97-AF65-F5344CB8AC3E}">
        <p14:creationId xmlns:p14="http://schemas.microsoft.com/office/powerpoint/2010/main" val="192681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66688"/>
            <a:ext cx="9144000" cy="1470025"/>
          </a:xfrm>
        </p:spPr>
        <p:txBody>
          <a:bodyPr>
            <a:normAutofit/>
          </a:bodyPr>
          <a:lstStyle/>
          <a:p>
            <a:pPr algn="ctr"/>
            <a:r>
              <a:rPr lang="en-GB" dirty="0">
                <a:solidFill>
                  <a:schemeClr val="bg1"/>
                </a:solidFill>
              </a:rPr>
              <a:t>Conclusion and summary</a:t>
            </a:r>
          </a:p>
        </p:txBody>
      </p:sp>
      <p:sp>
        <p:nvSpPr>
          <p:cNvPr id="5" name="TextBox 4"/>
          <p:cNvSpPr txBox="1"/>
          <p:nvPr/>
        </p:nvSpPr>
        <p:spPr>
          <a:xfrm>
            <a:off x="793775" y="1637334"/>
            <a:ext cx="7790331" cy="4524316"/>
          </a:xfrm>
          <a:prstGeom prst="rect">
            <a:avLst/>
          </a:prstGeom>
          <a:noFill/>
        </p:spPr>
        <p:txBody>
          <a:bodyPr wrap="square" rtlCol="0">
            <a:spAutoFit/>
          </a:bodyPr>
          <a:lstStyle/>
          <a:p>
            <a:r>
              <a:rPr lang="en-GB" dirty="0">
                <a:solidFill>
                  <a:srgbClr val="FFFFFF"/>
                </a:solidFill>
              </a:rPr>
              <a:t>The Red Lines are an easy way for Trustees to demonstrate ownership </a:t>
            </a:r>
            <a:br>
              <a:rPr lang="en-GB" dirty="0">
                <a:solidFill>
                  <a:srgbClr val="FFFFFF"/>
                </a:solidFill>
              </a:rPr>
            </a:br>
            <a:r>
              <a:rPr lang="en-GB" dirty="0">
                <a:solidFill>
                  <a:srgbClr val="FFFFFF"/>
                </a:solidFill>
              </a:rPr>
              <a:t>and management of their stewardship and fiduciary responsibilities</a:t>
            </a:r>
          </a:p>
          <a:p>
            <a:endParaRPr lang="en-GB" dirty="0">
              <a:solidFill>
                <a:srgbClr val="FFFFFF"/>
              </a:solidFill>
            </a:endParaRPr>
          </a:p>
          <a:p>
            <a:r>
              <a:rPr lang="en-GB" dirty="0">
                <a:solidFill>
                  <a:srgbClr val="FFFFFF"/>
                </a:solidFill>
              </a:rPr>
              <a:t>They have an important part to play in risk management at the trustee level</a:t>
            </a:r>
          </a:p>
          <a:p>
            <a:endParaRPr lang="en-GB" dirty="0">
              <a:solidFill>
                <a:srgbClr val="FFFFFF"/>
              </a:solidFill>
            </a:endParaRPr>
          </a:p>
          <a:p>
            <a:r>
              <a:rPr lang="en-GB" dirty="0">
                <a:solidFill>
                  <a:srgbClr val="FFFFFF"/>
                </a:solidFill>
              </a:rPr>
              <a:t>They will drive risk control and investment optimisation in portfolios</a:t>
            </a:r>
          </a:p>
          <a:p>
            <a:endParaRPr lang="en-GB" dirty="0">
              <a:solidFill>
                <a:srgbClr val="FFFFFF"/>
              </a:solidFill>
            </a:endParaRPr>
          </a:p>
          <a:p>
            <a:r>
              <a:rPr lang="en-GB" dirty="0">
                <a:solidFill>
                  <a:srgbClr val="FFFFFF"/>
                </a:solidFill>
              </a:rPr>
              <a:t>They are drafted at a proportionate and sensible level, driven by recognised best practice guides e.g. the Corporate Governance code</a:t>
            </a:r>
          </a:p>
          <a:p>
            <a:endParaRPr lang="en-GB" dirty="0">
              <a:solidFill>
                <a:srgbClr val="FFFFFF"/>
              </a:solidFill>
            </a:endParaRPr>
          </a:p>
          <a:p>
            <a:r>
              <a:rPr lang="en-GB" dirty="0">
                <a:solidFill>
                  <a:srgbClr val="FFFFFF"/>
                </a:solidFill>
              </a:rPr>
              <a:t>Trustees instruct their agents to act and implement</a:t>
            </a:r>
          </a:p>
          <a:p>
            <a:endParaRPr lang="en-GB" dirty="0">
              <a:solidFill>
                <a:srgbClr val="FFFFFF"/>
              </a:solidFill>
            </a:endParaRPr>
          </a:p>
          <a:p>
            <a:r>
              <a:rPr lang="en-GB" dirty="0">
                <a:solidFill>
                  <a:srgbClr val="FFFFFF"/>
                </a:solidFill>
              </a:rPr>
              <a:t>Professionals are empowered and protected by “comply and explain” </a:t>
            </a:r>
          </a:p>
          <a:p>
            <a:endParaRPr lang="en-GB" dirty="0">
              <a:solidFill>
                <a:srgbClr val="FFFFFF"/>
              </a:solidFill>
            </a:endParaRPr>
          </a:p>
          <a:p>
            <a:r>
              <a:rPr lang="en-GB" dirty="0">
                <a:solidFill>
                  <a:srgbClr val="FFFFFF"/>
                </a:solidFill>
              </a:rPr>
              <a:t>Trustees will expect reports to hold their fund managers to account </a:t>
            </a:r>
            <a:br>
              <a:rPr lang="en-GB" dirty="0">
                <a:solidFill>
                  <a:srgbClr val="FFFFFF"/>
                </a:solidFill>
              </a:rPr>
            </a:br>
            <a:r>
              <a:rPr lang="en-GB" dirty="0">
                <a:solidFill>
                  <a:srgbClr val="FFFFFF"/>
                </a:solidFill>
              </a:rPr>
              <a:t>for their implementation</a:t>
            </a:r>
            <a:endParaRPr lang="en-GB" dirty="0"/>
          </a:p>
        </p:txBody>
      </p:sp>
      <p:sp>
        <p:nvSpPr>
          <p:cNvPr id="8"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24</a:t>
            </a:fld>
            <a:endParaRPr lang="en-US" dirty="0"/>
          </a:p>
        </p:txBody>
      </p:sp>
      <p:cxnSp>
        <p:nvCxnSpPr>
          <p:cNvPr id="9" name="Straight Connector 8"/>
          <p:cNvCxnSpPr/>
          <p:nvPr/>
        </p:nvCxnSpPr>
        <p:spPr>
          <a:xfrm>
            <a:off x="3302000" y="1401667"/>
            <a:ext cx="247226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0" name="Right Triangle 9"/>
          <p:cNvSpPr/>
          <p:nvPr/>
        </p:nvSpPr>
        <p:spPr>
          <a:xfrm rot="13500000">
            <a:off x="512732" y="1735807"/>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p:nvSpPr>
        <p:spPr>
          <a:xfrm rot="13500000">
            <a:off x="512733" y="2544728"/>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Triangle 11"/>
          <p:cNvSpPr/>
          <p:nvPr/>
        </p:nvSpPr>
        <p:spPr>
          <a:xfrm rot="13500000">
            <a:off x="512734" y="3087791"/>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Triangle 12"/>
          <p:cNvSpPr/>
          <p:nvPr/>
        </p:nvSpPr>
        <p:spPr>
          <a:xfrm rot="13500000">
            <a:off x="512735" y="3652062"/>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Triangle 13"/>
          <p:cNvSpPr/>
          <p:nvPr/>
        </p:nvSpPr>
        <p:spPr>
          <a:xfrm rot="13500000">
            <a:off x="512736" y="4449644"/>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Triangle 14"/>
          <p:cNvSpPr/>
          <p:nvPr/>
        </p:nvSpPr>
        <p:spPr>
          <a:xfrm rot="13500000">
            <a:off x="512737" y="5015385"/>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Triangle 15"/>
          <p:cNvSpPr/>
          <p:nvPr/>
        </p:nvSpPr>
        <p:spPr>
          <a:xfrm rot="13500000">
            <a:off x="512737" y="5571258"/>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049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8132" y="1287036"/>
            <a:ext cx="7186508" cy="934720"/>
          </a:xfrm>
        </p:spPr>
        <p:txBody>
          <a:bodyPr>
            <a:noAutofit/>
          </a:bodyPr>
          <a:lstStyle/>
          <a:p>
            <a:r>
              <a:rPr lang="en-US" sz="6600" dirty="0"/>
              <a:t>Thank you!</a:t>
            </a:r>
          </a:p>
        </p:txBody>
      </p:sp>
      <p:sp>
        <p:nvSpPr>
          <p:cNvPr id="5" name="Content Placeholder 4"/>
          <p:cNvSpPr>
            <a:spLocks noGrp="1"/>
          </p:cNvSpPr>
          <p:nvPr>
            <p:ph sz="half" idx="1"/>
          </p:nvPr>
        </p:nvSpPr>
        <p:spPr>
          <a:xfrm>
            <a:off x="728132" y="2849457"/>
            <a:ext cx="6129868" cy="2001519"/>
          </a:xfrm>
        </p:spPr>
        <p:txBody>
          <a:bodyPr>
            <a:normAutofit/>
          </a:bodyPr>
          <a:lstStyle/>
          <a:p>
            <a:pPr>
              <a:lnSpc>
                <a:spcPct val="110000"/>
              </a:lnSpc>
            </a:pPr>
            <a:r>
              <a:rPr lang="en-US" sz="2000" b="1" i="1" dirty="0">
                <a:latin typeface="Georgia"/>
                <a:cs typeface="Georgia"/>
              </a:rPr>
              <a:t>For more information please contact</a:t>
            </a:r>
          </a:p>
          <a:p>
            <a:pPr>
              <a:lnSpc>
                <a:spcPct val="110000"/>
              </a:lnSpc>
            </a:pPr>
            <a:r>
              <a:rPr lang="en-US" sz="2000" b="1" i="1" dirty="0">
                <a:latin typeface="Georgia"/>
                <a:cs typeface="Georgia"/>
              </a:rPr>
              <a:t>Bridget </a:t>
            </a:r>
            <a:r>
              <a:rPr lang="en-US" sz="2000" b="1" i="1" dirty="0" err="1">
                <a:latin typeface="Georgia"/>
                <a:cs typeface="Georgia"/>
              </a:rPr>
              <a:t>Hiluta</a:t>
            </a:r>
            <a:r>
              <a:rPr lang="en-US" sz="2000" b="1" i="1" dirty="0">
                <a:latin typeface="Georgia"/>
                <a:cs typeface="Georgia"/>
              </a:rPr>
              <a:t> at </a:t>
            </a:r>
            <a:r>
              <a:rPr lang="en-US" sz="2000" b="1" i="1" dirty="0" err="1">
                <a:solidFill>
                  <a:srgbClr val="000000"/>
                </a:solidFill>
                <a:latin typeface="Georgia"/>
                <a:cs typeface="Georgia"/>
              </a:rPr>
              <a:t>bridget.hiluta@amnt.org</a:t>
            </a:r>
            <a:endParaRPr lang="en-US" sz="2000" b="1" i="1" dirty="0">
              <a:latin typeface="Georgia"/>
              <a:cs typeface="Georgia"/>
            </a:endParaRPr>
          </a:p>
          <a:p>
            <a:r>
              <a:rPr lang="en-US" sz="2000" b="1" i="1" dirty="0">
                <a:latin typeface="Georgia"/>
                <a:cs typeface="Georgia"/>
              </a:rPr>
              <a:t>visit </a:t>
            </a:r>
            <a:r>
              <a:rPr lang="en-US" sz="2000" b="1" i="1" dirty="0">
                <a:solidFill>
                  <a:schemeClr val="tx1"/>
                </a:solidFill>
                <a:latin typeface="Georgia"/>
                <a:cs typeface="Georgia"/>
              </a:rPr>
              <a:t>www.redlinevoting.org</a:t>
            </a:r>
          </a:p>
          <a:p>
            <a:r>
              <a:rPr lang="en-US" sz="2000" b="1" i="1" dirty="0">
                <a:latin typeface="Georgia"/>
                <a:cs typeface="Georgia"/>
              </a:rPr>
              <a:t>Follow</a:t>
            </a:r>
            <a:r>
              <a:rPr lang="en-US" sz="2000" b="1" i="1" dirty="0">
                <a:solidFill>
                  <a:srgbClr val="000000"/>
                </a:solidFill>
                <a:latin typeface="Georgia"/>
                <a:cs typeface="Georgia"/>
              </a:rPr>
              <a:t> @</a:t>
            </a:r>
            <a:r>
              <a:rPr lang="en-US" sz="2000" b="1" i="1" dirty="0" err="1">
                <a:solidFill>
                  <a:schemeClr val="tx1"/>
                </a:solidFill>
                <a:latin typeface="Georgia"/>
                <a:cs typeface="Georgia"/>
              </a:rPr>
              <a:t>redlinevoting</a:t>
            </a:r>
            <a:endParaRPr lang="en-US" sz="2000" b="1" i="1" dirty="0">
              <a:solidFill>
                <a:schemeClr val="tx1"/>
              </a:solidFill>
              <a:latin typeface="Georgia"/>
              <a:cs typeface="Georgia"/>
            </a:endParaRPr>
          </a:p>
        </p:txBody>
      </p:sp>
    </p:spTree>
    <p:extLst>
      <p:ext uri="{BB962C8B-B14F-4D97-AF65-F5344CB8AC3E}">
        <p14:creationId xmlns:p14="http://schemas.microsoft.com/office/powerpoint/2010/main" val="356564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Our stewardship responsibility</a:t>
            </a:r>
          </a:p>
        </p:txBody>
      </p:sp>
      <p:sp>
        <p:nvSpPr>
          <p:cNvPr id="3" name="Content Placeholder 2"/>
          <p:cNvSpPr>
            <a:spLocks noGrp="1"/>
          </p:cNvSpPr>
          <p:nvPr>
            <p:ph idx="1"/>
          </p:nvPr>
        </p:nvSpPr>
        <p:spPr>
          <a:xfrm>
            <a:off x="457200" y="1600200"/>
            <a:ext cx="6811507" cy="4525963"/>
          </a:xfrm>
        </p:spPr>
        <p:txBody>
          <a:bodyPr>
            <a:normAutofit/>
          </a:bodyPr>
          <a:lstStyle/>
          <a:p>
            <a:pPr marL="0" indent="0">
              <a:spcBef>
                <a:spcPts val="1200"/>
              </a:spcBef>
              <a:buNone/>
            </a:pPr>
            <a:r>
              <a:rPr lang="en-GB" sz="1800" dirty="0"/>
              <a:t>No doubt that Trustees have a responsibility:</a:t>
            </a:r>
            <a:br>
              <a:rPr lang="en-GB" sz="1800" dirty="0"/>
            </a:br>
            <a:r>
              <a:rPr lang="en-GB" sz="1800" b="1" dirty="0">
                <a:solidFill>
                  <a:srgbClr val="000000"/>
                </a:solidFill>
              </a:rPr>
              <a:t>Kay review </a:t>
            </a:r>
            <a:r>
              <a:rPr lang="en-GB" sz="1800" dirty="0">
                <a:solidFill>
                  <a:schemeClr val="accent1"/>
                </a:solidFill>
              </a:rPr>
              <a:t>/</a:t>
            </a:r>
            <a:r>
              <a:rPr lang="en-GB" sz="1800" dirty="0">
                <a:solidFill>
                  <a:schemeClr val="accent2"/>
                </a:solidFill>
              </a:rPr>
              <a:t> </a:t>
            </a:r>
            <a:r>
              <a:rPr lang="en-GB" sz="1800" b="1" dirty="0">
                <a:solidFill>
                  <a:srgbClr val="000000"/>
                </a:solidFill>
              </a:rPr>
              <a:t>Law</a:t>
            </a:r>
            <a:r>
              <a:rPr lang="en-GB" sz="1800" b="1" dirty="0">
                <a:solidFill>
                  <a:schemeClr val="accent2"/>
                </a:solidFill>
              </a:rPr>
              <a:t> </a:t>
            </a:r>
            <a:r>
              <a:rPr lang="en-GB" sz="1800" b="1" dirty="0">
                <a:solidFill>
                  <a:srgbClr val="000000"/>
                </a:solidFill>
              </a:rPr>
              <a:t>Commission</a:t>
            </a:r>
            <a:r>
              <a:rPr lang="en-GB" sz="1800" b="1" dirty="0">
                <a:solidFill>
                  <a:schemeClr val="accent2"/>
                </a:solidFill>
              </a:rPr>
              <a:t> </a:t>
            </a:r>
            <a:r>
              <a:rPr lang="en-GB" sz="1800" dirty="0">
                <a:solidFill>
                  <a:schemeClr val="accent1"/>
                </a:solidFill>
              </a:rPr>
              <a:t>/</a:t>
            </a:r>
            <a:r>
              <a:rPr lang="en-GB" sz="1800" dirty="0">
                <a:solidFill>
                  <a:schemeClr val="accent2"/>
                </a:solidFill>
              </a:rPr>
              <a:t> </a:t>
            </a:r>
            <a:r>
              <a:rPr lang="en-GB" sz="1800" b="1" dirty="0">
                <a:solidFill>
                  <a:srgbClr val="000000"/>
                </a:solidFill>
              </a:rPr>
              <a:t>public opinion</a:t>
            </a:r>
            <a:endParaRPr lang="en-GB" sz="1800" dirty="0"/>
          </a:p>
          <a:p>
            <a:pPr marL="0" indent="0">
              <a:lnSpc>
                <a:spcPct val="110000"/>
              </a:lnSpc>
              <a:spcBef>
                <a:spcPts val="1200"/>
              </a:spcBef>
              <a:buNone/>
            </a:pPr>
            <a:r>
              <a:rPr lang="en-GB" sz="1800" dirty="0"/>
              <a:t>The Financial Reporting Council’s </a:t>
            </a:r>
            <a:r>
              <a:rPr lang="en-GB" sz="1800" b="1" dirty="0"/>
              <a:t>UK Stewardship Code </a:t>
            </a:r>
            <a:r>
              <a:rPr lang="en-GB" sz="1800" dirty="0"/>
              <a:t>sets </a:t>
            </a:r>
            <a:br>
              <a:rPr lang="en-GB" sz="1800" dirty="0"/>
            </a:br>
            <a:r>
              <a:rPr lang="en-GB" sz="1800" dirty="0"/>
              <a:t>out areas of good practice and steps that institutional investors </a:t>
            </a:r>
            <a:br>
              <a:rPr lang="en-GB" sz="1800" dirty="0"/>
            </a:br>
            <a:r>
              <a:rPr lang="en-US" sz="1800" dirty="0"/>
              <a:t>can take to protect and enhance the value that accrues to the </a:t>
            </a:r>
            <a:br>
              <a:rPr lang="en-US" sz="1800" dirty="0"/>
            </a:br>
            <a:r>
              <a:rPr lang="en-US" sz="1800" dirty="0"/>
              <a:t>ultimate beneficiary.</a:t>
            </a:r>
            <a:endParaRPr lang="en-GB" sz="1800" dirty="0"/>
          </a:p>
          <a:p>
            <a:pPr marL="0" indent="0">
              <a:lnSpc>
                <a:spcPct val="110000"/>
              </a:lnSpc>
              <a:spcBef>
                <a:spcPts val="1200"/>
              </a:spcBef>
              <a:buNone/>
            </a:pPr>
            <a:r>
              <a:rPr lang="en-GB" sz="1800" dirty="0"/>
              <a:t>The 2014 </a:t>
            </a:r>
            <a:r>
              <a:rPr lang="en-GB" sz="1800" b="1" dirty="0"/>
              <a:t>Law Commission Report </a:t>
            </a:r>
            <a:r>
              <a:rPr lang="en-GB" sz="1800" dirty="0"/>
              <a:t>into trustees’ fiduciary </a:t>
            </a:r>
            <a:br>
              <a:rPr lang="en-GB" sz="1800" dirty="0"/>
            </a:br>
            <a:r>
              <a:rPr lang="en-GB" sz="1800" dirty="0"/>
              <a:t>duties concluded that trustees </a:t>
            </a:r>
            <a:r>
              <a:rPr lang="en-GB" sz="1800" b="1" i="1" dirty="0"/>
              <a:t>should</a:t>
            </a:r>
            <a:r>
              <a:rPr lang="en-GB" sz="1800" dirty="0"/>
              <a:t> take financially material </a:t>
            </a:r>
            <a:br>
              <a:rPr lang="en-GB" sz="1800" dirty="0"/>
            </a:br>
            <a:r>
              <a:rPr lang="en-GB" sz="1800" dirty="0"/>
              <a:t>factors into account and that these may include environmental </a:t>
            </a:r>
            <a:br>
              <a:rPr lang="en-GB" sz="1800" dirty="0"/>
            </a:br>
            <a:r>
              <a:rPr lang="en-GB" sz="1800" dirty="0"/>
              <a:t>and social issues as well as corporate governance matters. </a:t>
            </a:r>
          </a:p>
          <a:p>
            <a:pPr marL="0" indent="0">
              <a:spcBef>
                <a:spcPts val="1200"/>
              </a:spcBef>
              <a:buNone/>
            </a:pPr>
            <a:endParaRPr lang="en-GB" dirty="0"/>
          </a:p>
        </p:txBody>
      </p:sp>
      <p:sp>
        <p:nvSpPr>
          <p:cNvPr id="6"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549"/>
            <a:ext cx="8229600" cy="1143000"/>
          </a:xfrm>
        </p:spPr>
        <p:txBody>
          <a:bodyPr>
            <a:normAutofit fontScale="90000"/>
          </a:bodyPr>
          <a:lstStyle/>
          <a:p>
            <a:r>
              <a:rPr lang="en-US" dirty="0"/>
              <a:t>Good stewardship results </a:t>
            </a:r>
            <a:br>
              <a:rPr lang="en-US" dirty="0"/>
            </a:br>
            <a:r>
              <a:rPr lang="en-US" dirty="0"/>
              <a:t>in better performance</a:t>
            </a:r>
          </a:p>
        </p:txBody>
      </p:sp>
      <p:sp>
        <p:nvSpPr>
          <p:cNvPr id="3" name="Content Placeholder 2"/>
          <p:cNvSpPr>
            <a:spLocks noGrp="1"/>
          </p:cNvSpPr>
          <p:nvPr>
            <p:ph idx="1"/>
          </p:nvPr>
        </p:nvSpPr>
        <p:spPr>
          <a:xfrm>
            <a:off x="457200" y="1983796"/>
            <a:ext cx="8229600" cy="4250988"/>
          </a:xfrm>
        </p:spPr>
        <p:txBody>
          <a:bodyPr numCol="2" spcCol="360000">
            <a:normAutofit fontScale="25000" lnSpcReduction="20000"/>
          </a:bodyPr>
          <a:lstStyle/>
          <a:p>
            <a:pPr>
              <a:lnSpc>
                <a:spcPct val="110000"/>
              </a:lnSpc>
            </a:pPr>
            <a:r>
              <a:rPr lang="en-US" sz="6000" b="1" i="1" dirty="0">
                <a:solidFill>
                  <a:srgbClr val="000000"/>
                </a:solidFill>
                <a:latin typeface="Georgia"/>
                <a:cs typeface="Georgia"/>
              </a:rPr>
              <a:t>Oxford University/Arabesque study</a:t>
            </a:r>
          </a:p>
          <a:p>
            <a:pPr marL="360000" lvl="1" indent="-360000">
              <a:lnSpc>
                <a:spcPct val="110000"/>
              </a:lnSpc>
              <a:buClr>
                <a:schemeClr val="accent1"/>
              </a:buClr>
              <a:buFont typeface="Arial"/>
              <a:buChar char="•"/>
            </a:pPr>
            <a:r>
              <a:rPr lang="en-US" sz="6000" dirty="0"/>
              <a:t>80% show that stock price performance of companies is positively influenced by good sustainability practices. </a:t>
            </a:r>
          </a:p>
          <a:p>
            <a:pPr marL="360000" lvl="1" indent="-360000">
              <a:lnSpc>
                <a:spcPct val="110000"/>
              </a:lnSpc>
              <a:buClr>
                <a:schemeClr val="accent1"/>
              </a:buClr>
              <a:buFont typeface="Arial"/>
              <a:buChar char="•"/>
            </a:pPr>
            <a:r>
              <a:rPr lang="en-US" sz="6000" dirty="0"/>
              <a:t>88% show that solid ESG practices result in better operational performance</a:t>
            </a:r>
          </a:p>
          <a:p>
            <a:pPr marL="360000" lvl="1" indent="-360000">
              <a:lnSpc>
                <a:spcPct val="110000"/>
              </a:lnSpc>
              <a:buClr>
                <a:schemeClr val="accent1"/>
              </a:buClr>
              <a:buFont typeface="Arial"/>
              <a:buChar char="•"/>
            </a:pPr>
            <a:r>
              <a:rPr lang="en-US" sz="6000" dirty="0"/>
              <a:t>90% of the studies on the cost of capital show that sound sustainability standards lower the cost of capital of companies</a:t>
            </a:r>
          </a:p>
          <a:p>
            <a:pPr>
              <a:lnSpc>
                <a:spcPct val="110000"/>
              </a:lnSpc>
            </a:pPr>
            <a:endParaRPr lang="en-US" sz="6000" b="1" dirty="0">
              <a:solidFill>
                <a:srgbClr val="C21323"/>
              </a:solidFill>
            </a:endParaRPr>
          </a:p>
          <a:p>
            <a:pPr>
              <a:lnSpc>
                <a:spcPct val="120000"/>
              </a:lnSpc>
            </a:pPr>
            <a:r>
              <a:rPr lang="en-US" sz="6000" b="1" i="1" dirty="0">
                <a:solidFill>
                  <a:srgbClr val="000000"/>
                </a:solidFill>
                <a:latin typeface="Georgia"/>
                <a:cs typeface="Georgia"/>
              </a:rPr>
              <a:t>International Finance Corporation/</a:t>
            </a:r>
            <a:br>
              <a:rPr lang="en-US" sz="6000" b="1" i="1" dirty="0">
                <a:solidFill>
                  <a:srgbClr val="000000"/>
                </a:solidFill>
                <a:latin typeface="Georgia"/>
                <a:cs typeface="Georgia"/>
              </a:rPr>
            </a:br>
            <a:r>
              <a:rPr lang="en-US" sz="6000" b="1" i="1" dirty="0">
                <a:solidFill>
                  <a:srgbClr val="000000"/>
                </a:solidFill>
                <a:latin typeface="Georgia"/>
                <a:cs typeface="Georgia"/>
              </a:rPr>
              <a:t>World Bank:</a:t>
            </a:r>
          </a:p>
          <a:p>
            <a:pPr>
              <a:lnSpc>
                <a:spcPct val="120000"/>
              </a:lnSpc>
              <a:buNone/>
            </a:pPr>
            <a:r>
              <a:rPr lang="en-US" sz="6000" i="1" dirty="0"/>
              <a:t>“Good corporate governance won’t just keep your companies out of trouble. Well-governed companies often draw huge investment premiums, get access to cheaper debt, </a:t>
            </a:r>
            <a:br>
              <a:rPr lang="en-US" sz="6000" i="1" dirty="0"/>
            </a:br>
            <a:r>
              <a:rPr lang="en-US" sz="6000" i="1" dirty="0"/>
              <a:t>and outperform their peers.”</a:t>
            </a:r>
          </a:p>
          <a:p>
            <a:pPr>
              <a:lnSpc>
                <a:spcPct val="120000"/>
              </a:lnSpc>
            </a:pPr>
            <a:r>
              <a:rPr lang="en-US" sz="6000" b="1" i="1" dirty="0">
                <a:latin typeface="Georgia"/>
                <a:cs typeface="Georgia"/>
              </a:rPr>
              <a:t>Study by Harvard Business School and Dept of Economics, and the Wharton School, University of Pennsylvania:</a:t>
            </a:r>
          </a:p>
          <a:p>
            <a:pPr>
              <a:lnSpc>
                <a:spcPct val="120000"/>
              </a:lnSpc>
              <a:buNone/>
            </a:pPr>
            <a:r>
              <a:rPr lang="en-US" sz="6000" i="1" dirty="0"/>
              <a:t>“If an investor purchased shares in US firms with the strongest shareholder rights and sold shares in those with the weakest, the investor would have earned abnormal returns of 8.5% a year.”</a:t>
            </a:r>
          </a:p>
          <a:p>
            <a:pPr marL="0" lvl="1">
              <a:lnSpc>
                <a:spcPct val="120000"/>
              </a:lnSpc>
            </a:pPr>
            <a:br>
              <a:rPr lang="en-US" sz="6000" dirty="0"/>
            </a:br>
            <a:r>
              <a:rPr lang="en-US" sz="6000" dirty="0"/>
              <a:t>Studies on the cost of capital show that sound sustainability standards lower the </a:t>
            </a:r>
            <a:br>
              <a:rPr lang="en-US" sz="6000" dirty="0"/>
            </a:br>
            <a:r>
              <a:rPr lang="en-US" sz="6000" dirty="0"/>
              <a:t>cost of capital of companies</a:t>
            </a:r>
          </a:p>
          <a:p>
            <a:pPr lvl="1"/>
            <a:endParaRPr lang="en-US" sz="5000" dirty="0"/>
          </a:p>
          <a:p>
            <a:pPr>
              <a:buNone/>
            </a:pPr>
            <a:endParaRPr lang="en-US" sz="5600" dirty="0"/>
          </a:p>
          <a:p>
            <a:pPr marL="3657600" lvl="8" indent="0">
              <a:buNone/>
            </a:pPr>
            <a:r>
              <a:rPr lang="en-US" b="1" dirty="0"/>
              <a:t> </a:t>
            </a:r>
            <a:endParaRPr lang="en-US" dirty="0"/>
          </a:p>
          <a:p>
            <a:pPr>
              <a:buNone/>
            </a:pPr>
            <a:endParaRPr lang="en-US" sz="1935" dirty="0"/>
          </a:p>
          <a:p>
            <a:pPr lvl="1"/>
            <a:endParaRPr lang="en-US" sz="1946" dirty="0"/>
          </a:p>
          <a:p>
            <a:pPr lvl="1"/>
            <a:endParaRPr lang="en-US" sz="1946" dirty="0"/>
          </a:p>
          <a:p>
            <a:pPr lvl="1"/>
            <a:endParaRPr lang="en-US" sz="1500" dirty="0"/>
          </a:p>
          <a:p>
            <a:endParaRPr lang="en-US" dirty="0"/>
          </a:p>
        </p:txBody>
      </p:sp>
      <p:sp>
        <p:nvSpPr>
          <p:cNvPr id="7"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costs of poor stewardship</a:t>
            </a:r>
          </a:p>
        </p:txBody>
      </p:sp>
      <p:sp>
        <p:nvSpPr>
          <p:cNvPr id="3" name="Content Placeholder 2"/>
          <p:cNvSpPr>
            <a:spLocks noGrp="1"/>
          </p:cNvSpPr>
          <p:nvPr>
            <p:ph idx="1"/>
          </p:nvPr>
        </p:nvSpPr>
        <p:spPr>
          <a:xfrm>
            <a:off x="457200" y="1441547"/>
            <a:ext cx="8229600" cy="4525963"/>
          </a:xfrm>
        </p:spPr>
        <p:txBody>
          <a:bodyPr>
            <a:normAutofit fontScale="62500" lnSpcReduction="20000"/>
          </a:bodyPr>
          <a:lstStyle/>
          <a:p>
            <a:pPr>
              <a:lnSpc>
                <a:spcPct val="120000"/>
              </a:lnSpc>
              <a:buNone/>
            </a:pPr>
            <a:r>
              <a:rPr lang="en-US" sz="3800" b="1" i="1" dirty="0">
                <a:latin typeface="Georgia"/>
                <a:cs typeface="Georgia"/>
              </a:rPr>
              <a:t>Deloitte: Finding the Value in ESG performance:</a:t>
            </a:r>
          </a:p>
          <a:p>
            <a:pPr>
              <a:lnSpc>
                <a:spcPct val="120000"/>
              </a:lnSpc>
              <a:buNone/>
            </a:pPr>
            <a:endParaRPr lang="en-US" sz="2900" dirty="0"/>
          </a:p>
          <a:p>
            <a:pPr>
              <a:lnSpc>
                <a:spcPct val="120000"/>
              </a:lnSpc>
              <a:buNone/>
            </a:pPr>
            <a:r>
              <a:rPr lang="en-US" sz="2900" b="1" dirty="0"/>
              <a:t>Indirectly or directly, ESG impacts performance:</a:t>
            </a:r>
            <a:endParaRPr lang="en-US" sz="2900" dirty="0"/>
          </a:p>
          <a:p>
            <a:pPr>
              <a:lnSpc>
                <a:spcPct val="120000"/>
              </a:lnSpc>
            </a:pPr>
            <a:r>
              <a:rPr lang="en-US" sz="2900" dirty="0"/>
              <a:t>Environmental, social, and governance (ESG) issues can impact company financial performance tied directly to its operations or products, or indirectly through stakeholder actions along the entire value chain, for example:</a:t>
            </a:r>
            <a:endParaRPr lang="en-US" sz="1900" dirty="0"/>
          </a:p>
          <a:p>
            <a:pPr>
              <a:lnSpc>
                <a:spcPct val="120000"/>
              </a:lnSpc>
              <a:spcBef>
                <a:spcPts val="1200"/>
              </a:spcBef>
            </a:pPr>
            <a:r>
              <a:rPr lang="en-US" sz="2900" b="1" i="1" dirty="0">
                <a:solidFill>
                  <a:srgbClr val="C21323"/>
                </a:solidFill>
                <a:latin typeface="Georgia"/>
                <a:cs typeface="Georgia"/>
              </a:rPr>
              <a:t>Direct operations risk  </a:t>
            </a:r>
            <a:r>
              <a:rPr lang="en-US" sz="2900" dirty="0"/>
              <a:t>– accidents/spills/equipment failure</a:t>
            </a:r>
          </a:p>
          <a:p>
            <a:pPr>
              <a:lnSpc>
                <a:spcPct val="120000"/>
              </a:lnSpc>
              <a:spcBef>
                <a:spcPts val="1200"/>
              </a:spcBef>
            </a:pPr>
            <a:r>
              <a:rPr lang="en-US" sz="2900" b="1" i="1" dirty="0">
                <a:solidFill>
                  <a:schemeClr val="accent1"/>
                </a:solidFill>
                <a:latin typeface="Georgia"/>
                <a:cs typeface="Georgia"/>
              </a:rPr>
              <a:t>Environmental: </a:t>
            </a:r>
            <a:r>
              <a:rPr lang="en-US" sz="2900" dirty="0"/>
              <a:t>pollution, e.g., carbon emissions, water pollution, </a:t>
            </a:r>
            <a:br>
              <a:rPr lang="en-US" sz="2900" dirty="0"/>
            </a:br>
            <a:r>
              <a:rPr lang="en-US" sz="2900" dirty="0"/>
              <a:t>penalties, and fines</a:t>
            </a:r>
          </a:p>
          <a:p>
            <a:pPr>
              <a:lnSpc>
                <a:spcPct val="120000"/>
              </a:lnSpc>
              <a:spcBef>
                <a:spcPts val="1200"/>
              </a:spcBef>
            </a:pPr>
            <a:r>
              <a:rPr lang="en-US" sz="2900" b="1" i="1" dirty="0">
                <a:solidFill>
                  <a:srgbClr val="C21323"/>
                </a:solidFill>
                <a:latin typeface="Georgia"/>
                <a:cs typeface="Georgia"/>
              </a:rPr>
              <a:t>Social: </a:t>
            </a:r>
            <a:r>
              <a:rPr lang="en-US" sz="2900" dirty="0"/>
              <a:t>employee strikes, wage concerns, health and safety</a:t>
            </a:r>
          </a:p>
          <a:p>
            <a:pPr>
              <a:lnSpc>
                <a:spcPct val="120000"/>
              </a:lnSpc>
              <a:spcBef>
                <a:spcPts val="1200"/>
              </a:spcBef>
            </a:pPr>
            <a:r>
              <a:rPr lang="en-US" sz="2900" b="1" i="1" dirty="0">
                <a:solidFill>
                  <a:srgbClr val="C21323"/>
                </a:solidFill>
                <a:latin typeface="Georgia"/>
                <a:cs typeface="Georgia"/>
              </a:rPr>
              <a:t>Governance: </a:t>
            </a:r>
            <a:r>
              <a:rPr lang="en-US" sz="2900" dirty="0"/>
              <a:t>Board composition and independence</a:t>
            </a:r>
          </a:p>
        </p:txBody>
      </p:sp>
      <p:sp>
        <p:nvSpPr>
          <p:cNvPr id="7"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924011"/>
            <a:ext cx="9144000" cy="198538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63523" y="4071141"/>
            <a:ext cx="2328083" cy="1792899"/>
          </a:xfrm>
        </p:spPr>
        <p:txBody>
          <a:bodyPr>
            <a:normAutofit/>
          </a:bodyPr>
          <a:lstStyle/>
          <a:p>
            <a:r>
              <a:rPr lang="en-US" sz="1600" dirty="0"/>
              <a:t>BP gave chief executive Bob Dudley </a:t>
            </a:r>
            <a:br>
              <a:rPr lang="en-US" sz="1600" dirty="0"/>
            </a:br>
            <a:r>
              <a:rPr lang="en-US" sz="1600" dirty="0"/>
              <a:t>a £14-million pay package despite </a:t>
            </a:r>
            <a:br>
              <a:rPr lang="en-US" sz="1600" dirty="0"/>
            </a:br>
            <a:r>
              <a:rPr lang="en-US" sz="1600" dirty="0"/>
              <a:t>falling profits and </a:t>
            </a:r>
            <a:br>
              <a:rPr lang="en-US" sz="1600" dirty="0"/>
            </a:br>
            <a:r>
              <a:rPr lang="en-US" sz="1600" dirty="0"/>
              <a:t>job cuts</a:t>
            </a:r>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When companies get it wrong</a:t>
            </a:r>
          </a:p>
        </p:txBody>
      </p:sp>
      <p:pic>
        <p:nvPicPr>
          <p:cNvPr id="14" name="Picture 13" descr="BP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17" y="1587738"/>
            <a:ext cx="2050708" cy="2050708"/>
          </a:xfrm>
          <a:prstGeom prst="rect">
            <a:avLst/>
          </a:prstGeom>
        </p:spPr>
      </p:pic>
      <p:cxnSp>
        <p:nvCxnSpPr>
          <p:cNvPr id="16" name="Straight Connector 15"/>
          <p:cNvCxnSpPr/>
          <p:nvPr/>
        </p:nvCxnSpPr>
        <p:spPr>
          <a:xfrm>
            <a:off x="3041469" y="1626922"/>
            <a:ext cx="0" cy="4282478"/>
          </a:xfrm>
          <a:prstGeom prst="line">
            <a:avLst/>
          </a:prstGeom>
          <a:ln w="3175" cmpd="sng">
            <a:solidFill>
              <a:srgbClr val="B2B3B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28495" y="1626922"/>
            <a:ext cx="0" cy="4282478"/>
          </a:xfrm>
          <a:prstGeom prst="line">
            <a:avLst/>
          </a:prstGeom>
          <a:ln w="3175" cmpd="sng">
            <a:solidFill>
              <a:srgbClr val="B2B3B2"/>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VW-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985" y="1629722"/>
            <a:ext cx="2208964" cy="2229144"/>
          </a:xfrm>
          <a:prstGeom prst="rect">
            <a:avLst/>
          </a:prstGeom>
        </p:spPr>
      </p:pic>
      <p:pic>
        <p:nvPicPr>
          <p:cNvPr id="23" name="Picture 22" descr="Bank_log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79" y="1565282"/>
            <a:ext cx="2477541" cy="2268009"/>
          </a:xfrm>
          <a:prstGeom prst="rect">
            <a:avLst/>
          </a:prstGeom>
        </p:spPr>
      </p:pic>
      <p:sp>
        <p:nvSpPr>
          <p:cNvPr id="27"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6</a:t>
            </a:fld>
            <a:endParaRPr lang="en-US" dirty="0"/>
          </a:p>
        </p:txBody>
      </p:sp>
      <p:sp>
        <p:nvSpPr>
          <p:cNvPr id="4" name="Content Placeholder 3"/>
          <p:cNvSpPr>
            <a:spLocks noGrp="1"/>
          </p:cNvSpPr>
          <p:nvPr>
            <p:ph sz="half" idx="12"/>
          </p:nvPr>
        </p:nvSpPr>
        <p:spPr>
          <a:xfrm>
            <a:off x="3472705" y="4071141"/>
            <a:ext cx="2129079" cy="1792899"/>
          </a:xfrm>
        </p:spPr>
        <p:txBody>
          <a:bodyPr>
            <a:normAutofit/>
          </a:bodyPr>
          <a:lstStyle/>
          <a:p>
            <a:r>
              <a:rPr lang="en-US" sz="1600" dirty="0" err="1"/>
              <a:t>Volkwagen</a:t>
            </a:r>
            <a:r>
              <a:rPr lang="en-US" sz="1600" dirty="0"/>
              <a:t> faces billions in fines after installing deceptive software in about </a:t>
            </a:r>
            <a:br>
              <a:rPr lang="en-US" sz="1600" dirty="0"/>
            </a:br>
            <a:r>
              <a:rPr lang="en-US" sz="1600" dirty="0"/>
              <a:t>11-million diesel cars</a:t>
            </a:r>
          </a:p>
          <a:p>
            <a:endParaRPr lang="en-US" sz="1600" dirty="0"/>
          </a:p>
        </p:txBody>
      </p:sp>
      <p:sp>
        <p:nvSpPr>
          <p:cNvPr id="5" name="Content Placeholder 4"/>
          <p:cNvSpPr>
            <a:spLocks noGrp="1"/>
          </p:cNvSpPr>
          <p:nvPr>
            <p:ph sz="half" idx="13"/>
          </p:nvPr>
        </p:nvSpPr>
        <p:spPr>
          <a:xfrm>
            <a:off x="6361537" y="4071141"/>
            <a:ext cx="2075154" cy="1791462"/>
          </a:xfrm>
        </p:spPr>
        <p:txBody>
          <a:bodyPr>
            <a:normAutofit lnSpcReduction="10000"/>
          </a:bodyPr>
          <a:lstStyle/>
          <a:p>
            <a:r>
              <a:rPr lang="en-US" sz="1600" dirty="0"/>
              <a:t>Barclays and RBS were among a group of six global banks fined almost US$6-billion for rigging the foreign exchange market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825389" y="1027536"/>
            <a:ext cx="7787487" cy="4621212"/>
          </a:xfrm>
        </p:spPr>
        <p:txBody>
          <a:bodyPr>
            <a:normAutofit fontScale="85000" lnSpcReduction="10000"/>
          </a:bodyPr>
          <a:lstStyle/>
          <a:p>
            <a:pPr>
              <a:lnSpc>
                <a:spcPct val="120000"/>
              </a:lnSpc>
              <a:spcBef>
                <a:spcPts val="1800"/>
              </a:spcBef>
            </a:pPr>
            <a:r>
              <a:rPr lang="en-US" b="1" i="1" dirty="0">
                <a:solidFill>
                  <a:schemeClr val="bg2"/>
                </a:solidFill>
                <a:latin typeface="Georgia"/>
                <a:cs typeface="Georgia"/>
              </a:rPr>
              <a:t>Institutional investors (including pension scheme trustees) should seek to improve companies’ long-term risk-adjusted returns</a:t>
            </a:r>
            <a:br>
              <a:rPr lang="en-US" b="1" i="1" dirty="0">
                <a:solidFill>
                  <a:schemeClr val="bg2"/>
                </a:solidFill>
                <a:latin typeface="Georgia"/>
                <a:cs typeface="Georgia"/>
              </a:rPr>
            </a:br>
            <a:r>
              <a:rPr lang="en-US" b="1" i="1" dirty="0">
                <a:solidFill>
                  <a:schemeClr val="bg2"/>
                </a:solidFill>
                <a:latin typeface="Georgia"/>
                <a:cs typeface="Georgia"/>
              </a:rPr>
              <a:t> to their shareholders through the quality </a:t>
            </a:r>
            <a:br>
              <a:rPr lang="en-US" b="1" i="1" dirty="0">
                <a:solidFill>
                  <a:schemeClr val="bg2"/>
                </a:solidFill>
                <a:latin typeface="Georgia"/>
                <a:cs typeface="Georgia"/>
              </a:rPr>
            </a:br>
            <a:r>
              <a:rPr lang="en-US" b="1" i="1" dirty="0">
                <a:solidFill>
                  <a:schemeClr val="bg2"/>
                </a:solidFill>
                <a:latin typeface="Georgia"/>
                <a:cs typeface="Georgia"/>
              </a:rPr>
              <a:t>of their stewardship.</a:t>
            </a:r>
          </a:p>
          <a:p>
            <a:pPr>
              <a:lnSpc>
                <a:spcPct val="120000"/>
              </a:lnSpc>
              <a:spcBef>
                <a:spcPts val="1800"/>
              </a:spcBef>
            </a:pPr>
            <a:r>
              <a:rPr lang="en-US" b="1" i="1" dirty="0">
                <a:solidFill>
                  <a:schemeClr val="bg2"/>
                </a:solidFill>
                <a:latin typeface="Georgia"/>
                <a:cs typeface="Georgia"/>
              </a:rPr>
              <a:t>Stewardship includes engagement and exercising voting rights. Boards will set policies on this, disclose these policies in</a:t>
            </a:r>
            <a:br>
              <a:rPr lang="en-US" b="1" i="1" dirty="0">
                <a:solidFill>
                  <a:schemeClr val="bg2"/>
                </a:solidFill>
                <a:latin typeface="Georgia"/>
                <a:cs typeface="Georgia"/>
              </a:rPr>
            </a:br>
            <a:r>
              <a:rPr lang="en-US" b="1" i="1" dirty="0">
                <a:solidFill>
                  <a:schemeClr val="bg2"/>
                </a:solidFill>
                <a:latin typeface="Georgia"/>
                <a:cs typeface="Georgia"/>
              </a:rPr>
              <a:t>their SIPs, monitor how they are being implemented and report regularly to members. </a:t>
            </a:r>
          </a:p>
        </p:txBody>
      </p:sp>
      <p:pic>
        <p:nvPicPr>
          <p:cNvPr id="5" name="Picture 4" descr="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24" y="604559"/>
            <a:ext cx="7271115" cy="240187"/>
          </a:xfrm>
          <a:prstGeom prst="rect">
            <a:avLst/>
          </a:prstGeom>
        </p:spPr>
      </p:pic>
      <p:sp>
        <p:nvSpPr>
          <p:cNvPr id="9"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910314"/>
            <a:ext cx="9144000" cy="115784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20069" y="1885669"/>
            <a:ext cx="6913564" cy="2865885"/>
          </a:xfrm>
        </p:spPr>
        <p:txBody>
          <a:bodyPr numCol="1">
            <a:normAutofit/>
          </a:bodyPr>
          <a:lstStyle/>
          <a:p>
            <a:pPr>
              <a:spcBef>
                <a:spcPts val="1200"/>
              </a:spcBef>
            </a:pPr>
            <a:r>
              <a:rPr lang="en-US" sz="1800" dirty="0"/>
              <a:t>Delegating everything to the fund managers and failing to hold them to account is probably insufficient</a:t>
            </a:r>
          </a:p>
          <a:p>
            <a:pPr>
              <a:spcBef>
                <a:spcPts val="1200"/>
              </a:spcBef>
            </a:pPr>
            <a:r>
              <a:rPr lang="en-US" sz="1800" dirty="0"/>
              <a:t>Delegating to multiple fund managers risks contradictory engagement and voting actions (and may make you look foolish)</a:t>
            </a:r>
          </a:p>
          <a:p>
            <a:pPr>
              <a:spcBef>
                <a:spcPts val="1200"/>
              </a:spcBef>
            </a:pPr>
            <a:r>
              <a:rPr lang="en-US" sz="1800" dirty="0"/>
              <a:t>A corporate governance policy is a great start but it needs to be complemented by policies on the environment and social issues </a:t>
            </a:r>
          </a:p>
          <a:p>
            <a:pPr>
              <a:spcBef>
                <a:spcPts val="1200"/>
              </a:spcBef>
            </a:pPr>
            <a:r>
              <a:rPr lang="en-US" sz="1800" dirty="0"/>
              <a:t>All your assets matter - your approach cannot be limited to segregated funds</a:t>
            </a:r>
          </a:p>
          <a:p>
            <a:pPr>
              <a:spcBef>
                <a:spcPts val="300"/>
              </a:spcBef>
            </a:pPr>
            <a:endParaRPr lang="en-US" sz="1800" dirty="0"/>
          </a:p>
        </p:txBody>
      </p:sp>
      <p:sp>
        <p:nvSpPr>
          <p:cNvPr id="2" name="Title 1"/>
          <p:cNvSpPr>
            <a:spLocks noGrp="1"/>
          </p:cNvSpPr>
          <p:nvPr>
            <p:ph type="title"/>
          </p:nvPr>
        </p:nvSpPr>
        <p:spPr>
          <a:xfrm>
            <a:off x="457200" y="513768"/>
            <a:ext cx="8229600" cy="1143000"/>
          </a:xfrm>
        </p:spPr>
        <p:txBody>
          <a:bodyPr>
            <a:normAutofit fontScale="90000"/>
          </a:bodyPr>
          <a:lstStyle/>
          <a:p>
            <a:r>
              <a:rPr lang="en-US" dirty="0"/>
              <a:t>How well do you meet </a:t>
            </a:r>
            <a:br>
              <a:rPr lang="en-US" dirty="0"/>
            </a:br>
            <a:r>
              <a:rPr lang="en-US" dirty="0"/>
              <a:t>your responsibilities? </a:t>
            </a:r>
          </a:p>
        </p:txBody>
      </p:sp>
      <p:sp>
        <p:nvSpPr>
          <p:cNvPr id="11"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8</a:t>
            </a:fld>
            <a:endParaRPr lang="en-US" dirty="0"/>
          </a:p>
        </p:txBody>
      </p:sp>
      <p:sp>
        <p:nvSpPr>
          <p:cNvPr id="5" name="Right Triangle 4"/>
          <p:cNvSpPr/>
          <p:nvPr/>
        </p:nvSpPr>
        <p:spPr>
          <a:xfrm rot="13500000">
            <a:off x="476405" y="1987790"/>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Triangle 5"/>
          <p:cNvSpPr/>
          <p:nvPr/>
        </p:nvSpPr>
        <p:spPr>
          <a:xfrm rot="13500000">
            <a:off x="476406" y="2679543"/>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rot="13500000">
            <a:off x="476406" y="3382638"/>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rot="13500000">
            <a:off x="476407" y="4063049"/>
            <a:ext cx="202235" cy="202235"/>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57200" y="5091760"/>
            <a:ext cx="8149585" cy="1077218"/>
          </a:xfrm>
          <a:prstGeom prst="rect">
            <a:avLst/>
          </a:prstGeom>
          <a:noFill/>
        </p:spPr>
        <p:txBody>
          <a:bodyPr wrap="square" rtlCol="0">
            <a:spAutoFit/>
          </a:bodyPr>
          <a:lstStyle/>
          <a:p>
            <a:pPr algn="ctr">
              <a:spcBef>
                <a:spcPts val="1200"/>
              </a:spcBef>
            </a:pPr>
            <a:r>
              <a:rPr lang="en-US" i="1" dirty="0"/>
              <a:t>Funds typically have problems in some or all of these areas… </a:t>
            </a:r>
          </a:p>
          <a:p>
            <a:pPr algn="ctr">
              <a:spcBef>
                <a:spcPts val="1200"/>
              </a:spcBef>
            </a:pPr>
            <a:r>
              <a:rPr lang="en-US" b="1" i="1" dirty="0"/>
              <a:t>What does your SIP currently say?</a:t>
            </a:r>
          </a:p>
          <a:p>
            <a:pPr algn="ctr"/>
            <a:endParaRPr lang="en-US" dirty="0"/>
          </a:p>
        </p:txBody>
      </p:sp>
    </p:spTree>
    <p:extLst>
      <p:ext uri="{BB962C8B-B14F-4D97-AF65-F5344CB8AC3E}">
        <p14:creationId xmlns:p14="http://schemas.microsoft.com/office/powerpoint/2010/main" val="172653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ISSUES.jpg"/>
          <p:cNvPicPr>
            <a:picLocks noGrp="1" noChangeAspect="1"/>
          </p:cNvPicPr>
          <p:nvPr>
            <p:ph idx="1"/>
          </p:nvPr>
        </p:nvPicPr>
        <p:blipFill>
          <a:blip r:embed="rId3">
            <a:extLst>
              <a:ext uri="{28A0092B-C50C-407E-A947-70E740481C1C}">
                <a14:useLocalDpi xmlns:a14="http://schemas.microsoft.com/office/drawing/2010/main" val="0"/>
              </a:ext>
            </a:extLst>
          </a:blip>
          <a:srcRect l="19549" r="19549"/>
          <a:stretch>
            <a:fillRect/>
          </a:stretch>
        </p:blipFill>
        <p:spPr/>
      </p:pic>
      <p:sp>
        <p:nvSpPr>
          <p:cNvPr id="4" name="Text Placeholder 3"/>
          <p:cNvSpPr>
            <a:spLocks noGrp="1"/>
          </p:cNvSpPr>
          <p:nvPr>
            <p:ph type="body" sz="half" idx="2"/>
          </p:nvPr>
        </p:nvSpPr>
        <p:spPr/>
        <p:txBody>
          <a:bodyPr/>
          <a:lstStyle/>
          <a:p>
            <a:pPr marL="360000">
              <a:spcBef>
                <a:spcPts val="600"/>
              </a:spcBef>
            </a:pPr>
            <a:r>
              <a:rPr lang="en-US" sz="1800" dirty="0"/>
              <a:t>Trustee time and resource to address</a:t>
            </a:r>
          </a:p>
          <a:p>
            <a:pPr marL="360000">
              <a:spcBef>
                <a:spcPts val="600"/>
              </a:spcBef>
            </a:pPr>
            <a:r>
              <a:rPr lang="en-US" sz="1800" dirty="0"/>
              <a:t>Attitudes of advisers and fund managers</a:t>
            </a:r>
          </a:p>
          <a:p>
            <a:pPr marL="360000">
              <a:spcBef>
                <a:spcPts val="600"/>
              </a:spcBef>
            </a:pPr>
            <a:r>
              <a:rPr lang="en-US" sz="1800" dirty="0"/>
              <a:t>Finding the right service</a:t>
            </a:r>
          </a:p>
          <a:p>
            <a:endParaRPr lang="en-US" sz="1600" dirty="0"/>
          </a:p>
          <a:p>
            <a:r>
              <a:rPr lang="en-US" sz="1800" b="1" i="1" dirty="0">
                <a:solidFill>
                  <a:schemeClr val="tx1"/>
                </a:solidFill>
                <a:latin typeface="Georgia"/>
                <a:cs typeface="Georgia"/>
              </a:rPr>
              <a:t>Red Line voting has been developed by trustees for trustees to address these problems </a:t>
            </a:r>
          </a:p>
          <a:p>
            <a:endParaRPr lang="en-US" dirty="0"/>
          </a:p>
        </p:txBody>
      </p:sp>
      <p:sp>
        <p:nvSpPr>
          <p:cNvPr id="2" name="Title 1"/>
          <p:cNvSpPr>
            <a:spLocks noGrp="1"/>
          </p:cNvSpPr>
          <p:nvPr>
            <p:ph type="title"/>
          </p:nvPr>
        </p:nvSpPr>
        <p:spPr/>
        <p:txBody>
          <a:bodyPr>
            <a:normAutofit/>
          </a:bodyPr>
          <a:lstStyle/>
          <a:p>
            <a:r>
              <a:rPr lang="en-US" sz="4000" dirty="0"/>
              <a:t>Issues </a:t>
            </a:r>
          </a:p>
        </p:txBody>
      </p:sp>
      <p:pic>
        <p:nvPicPr>
          <p:cNvPr id="8" name="Picture 7" descr="RLV_logo_screen_white_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982" y="6449541"/>
            <a:ext cx="1069218" cy="240574"/>
          </a:xfrm>
          <a:prstGeom prst="rect">
            <a:avLst/>
          </a:prstGeom>
        </p:spPr>
      </p:pic>
      <p:sp>
        <p:nvSpPr>
          <p:cNvPr id="19" name="Footer Placeholder 2"/>
          <p:cNvSpPr>
            <a:spLocks noGrp="1"/>
          </p:cNvSpPr>
          <p:nvPr>
            <p:ph type="ftr" sz="quarter" idx="11"/>
          </p:nvPr>
        </p:nvSpPr>
        <p:spPr>
          <a:xfrm>
            <a:off x="457200" y="6356350"/>
            <a:ext cx="5562600" cy="365125"/>
          </a:xfrm>
        </p:spPr>
        <p:txBody>
          <a:bodyPr/>
          <a:lstStyle>
            <a:lvl1pPr>
              <a:defRPr sz="900">
                <a:solidFill>
                  <a:schemeClr val="bg1"/>
                </a:solidFill>
              </a:defRPr>
            </a:lvl1pPr>
          </a:lstStyle>
          <a:p>
            <a:pPr algn="l"/>
            <a:r>
              <a:rPr lang="en-US" dirty="0"/>
              <a:t>Red Line Voting: effective stewardship of your scheme /  </a:t>
            </a:r>
            <a:fld id="{0DD58EC8-563A-3B44-9779-789584007975}" type="slidenum">
              <a:rPr lang="en-US" smtClean="0"/>
              <a:pPr algn="l"/>
              <a:t>9</a:t>
            </a:fld>
            <a:endParaRPr lang="en-US" dirty="0"/>
          </a:p>
        </p:txBody>
      </p:sp>
      <p:sp>
        <p:nvSpPr>
          <p:cNvPr id="7" name="Right Triangle 6"/>
          <p:cNvSpPr/>
          <p:nvPr/>
        </p:nvSpPr>
        <p:spPr>
          <a:xfrm rot="13500000">
            <a:off x="489781" y="1522344"/>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p:nvSpPr>
        <p:spPr>
          <a:xfrm rot="13500000">
            <a:off x="489782" y="2123374"/>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rot="13500000">
            <a:off x="489783" y="2769766"/>
            <a:ext cx="202235" cy="2022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000000"/>
      </a:dk2>
      <a:lt2>
        <a:srgbClr val="FFFFFF"/>
      </a:lt2>
      <a:accent1>
        <a:srgbClr val="C21323"/>
      </a:accent1>
      <a:accent2>
        <a:srgbClr val="731019"/>
      </a:accent2>
      <a:accent3>
        <a:srgbClr val="B2B3B2"/>
      </a:accent3>
      <a:accent4>
        <a:srgbClr val="777877"/>
      </a:accent4>
      <a:accent5>
        <a:srgbClr val="474746"/>
      </a:accent5>
      <a:accent6>
        <a:srgbClr val="141313"/>
      </a:accent6>
      <a:hlink>
        <a:srgbClr val="C21323"/>
      </a:hlink>
      <a:folHlink>
        <a:srgbClr val="73101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3609</TotalTime>
  <Words>3968</Words>
  <Application>Microsoft Office PowerPoint</Application>
  <PresentationFormat>On-screen Show (4:3)</PresentationFormat>
  <Paragraphs>336</Paragraphs>
  <Slides>25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Office Theme</vt:lpstr>
      <vt:lpstr>Red Line Voting:  </vt:lpstr>
      <vt:lpstr>What is stewardship?</vt:lpstr>
      <vt:lpstr>Our stewardship responsibility</vt:lpstr>
      <vt:lpstr>Good stewardship results  in better performance</vt:lpstr>
      <vt:lpstr>The costs of poor stewardship</vt:lpstr>
      <vt:lpstr>When companies get it wrong</vt:lpstr>
      <vt:lpstr>PowerPoint Presentation</vt:lpstr>
      <vt:lpstr>How well do you meet  your responsibilities? </vt:lpstr>
      <vt:lpstr>Issues </vt:lpstr>
      <vt:lpstr>Red Line Voting</vt:lpstr>
      <vt:lpstr>The Red Lines  are not about  stock selection</vt:lpstr>
      <vt:lpstr>What do the Red Lines cover?</vt:lpstr>
      <vt:lpstr>The Red Lines (summary)</vt:lpstr>
      <vt:lpstr>“Comply or explain”</vt:lpstr>
      <vt:lpstr>Issue: trustees’ time and resource</vt:lpstr>
      <vt:lpstr>Issue: Attitudes of advisers  and fund managers </vt:lpstr>
      <vt:lpstr>Challenges we have heard and the responses: </vt:lpstr>
      <vt:lpstr>PowerPoint Presentation</vt:lpstr>
      <vt:lpstr>Pooled funds are included</vt:lpstr>
      <vt:lpstr>Issue: finding the right service</vt:lpstr>
      <vt:lpstr>Recognition</vt:lpstr>
      <vt:lpstr>How do we implement  the Red Lines?</vt:lpstr>
      <vt:lpstr>For more information</vt:lpstr>
      <vt:lpstr>Conclusion and summary</vt:lpstr>
      <vt:lpstr>Thank you!</vt:lpstr>
    </vt:vector>
  </TitlesOfParts>
  <Company>BECTU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Line Voting:  making responsible investment policy a reality</dc:title>
  <dc:creator>Janice  Turner</dc:creator>
  <cp:lastModifiedBy>Bridget Hiluta</cp:lastModifiedBy>
  <cp:revision>126</cp:revision>
  <dcterms:created xsi:type="dcterms:W3CDTF">2016-05-27T18:36:13Z</dcterms:created>
  <dcterms:modified xsi:type="dcterms:W3CDTF">2020-07-08T17:15:53Z</dcterms:modified>
</cp:coreProperties>
</file>